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16"/>
  </p:notesMasterIdLst>
  <p:handoutMasterIdLst>
    <p:handoutMasterId r:id="rId17"/>
  </p:handoutMasterIdLst>
  <p:sldIdLst>
    <p:sldId id="291" r:id="rId2"/>
    <p:sldId id="410" r:id="rId3"/>
    <p:sldId id="411" r:id="rId4"/>
    <p:sldId id="412" r:id="rId5"/>
    <p:sldId id="403" r:id="rId6"/>
    <p:sldId id="413" r:id="rId7"/>
    <p:sldId id="371" r:id="rId8"/>
    <p:sldId id="414" r:id="rId9"/>
    <p:sldId id="415" r:id="rId10"/>
    <p:sldId id="374" r:id="rId11"/>
    <p:sldId id="416" r:id="rId12"/>
    <p:sldId id="417" r:id="rId13"/>
    <p:sldId id="418" r:id="rId14"/>
    <p:sldId id="337" r:id="rId15"/>
  </p:sldIdLst>
  <p:sldSz cx="9144000" cy="6858000" type="screen4x3"/>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BB"/>
    <a:srgbClr val="1188D2"/>
    <a:srgbClr val="828383"/>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83"/>
    <p:restoredTop sz="90688" autoAdjust="0"/>
  </p:normalViewPr>
  <p:slideViewPr>
    <p:cSldViewPr snapToGrid="0" snapToObjects="1">
      <p:cViewPr varScale="1">
        <p:scale>
          <a:sx n="69" d="100"/>
          <a:sy n="69" d="100"/>
        </p:scale>
        <p:origin x="1428" y="60"/>
      </p:cViewPr>
      <p:guideLst>
        <p:guide orient="horz" pos="2160"/>
        <p:guide pos="2880"/>
      </p:guideLst>
    </p:cSldViewPr>
  </p:slideViewPr>
  <p:outlineViewPr>
    <p:cViewPr>
      <p:scale>
        <a:sx n="33" d="100"/>
        <a:sy n="33" d="100"/>
      </p:scale>
      <p:origin x="0" y="-606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pPr/>
              <a:t>11/20/2023</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p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11/20/2023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uffalo.edu/studentaccounts.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Arial" charset="0"/>
                <a:ea typeface="+mn-ea"/>
                <a:cs typeface="+mn-cs"/>
              </a:rPr>
              <a:t>Paying for College at UB  - Student Accounts </a:t>
            </a:r>
            <a:endParaRPr lang="en-US" sz="1600" kern="1200" dirty="0">
              <a:solidFill>
                <a:schemeClr val="tx1"/>
              </a:solidFill>
              <a:effectLst/>
              <a:latin typeface="Arial" charset="0"/>
              <a:ea typeface="+mn-ea"/>
              <a:cs typeface="+mn-cs"/>
            </a:endParaRPr>
          </a:p>
          <a:p>
            <a:r>
              <a:rPr lang="en-US" sz="1600" kern="1200" dirty="0">
                <a:solidFill>
                  <a:schemeClr val="tx1"/>
                </a:solidFill>
                <a:effectLst/>
                <a:latin typeface="Arial" charset="0"/>
                <a:ea typeface="+mn-ea"/>
                <a:cs typeface="+mn-cs"/>
              </a:rPr>
              <a:t>The Student Accounts office handles billing, payments, refunds, and 1098-T tax reporting.</a:t>
            </a:r>
          </a:p>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a:t>
            </a:fld>
            <a:endParaRPr lang="en-US" dirty="0"/>
          </a:p>
        </p:txBody>
      </p:sp>
    </p:spTree>
    <p:extLst>
      <p:ext uri="{BB962C8B-B14F-4D97-AF65-F5344CB8AC3E}">
        <p14:creationId xmlns:p14="http://schemas.microsoft.com/office/powerpoint/2010/main" val="2292300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10</a:t>
            </a:fld>
            <a:endParaRPr lang="en-US" dirty="0"/>
          </a:p>
        </p:txBody>
      </p:sp>
    </p:spTree>
    <p:extLst>
      <p:ext uri="{BB962C8B-B14F-4D97-AF65-F5344CB8AC3E}">
        <p14:creationId xmlns:p14="http://schemas.microsoft.com/office/powerpoint/2010/main" val="198735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effectLst/>
              </a:rPr>
              <a:t>Enrolling in a payment plan is a payment option to help you break up the fall balance into several installments.  It is also an option to pay for spring semester too, but you must re-enroll.  You or your authorized payer use QP to enroll in the payment plan.  The day you enroll determines how many installments you will have.  Please see our website for the specific enrollment dates.  There is a $45 non-refundable enrollment fee.  During enrollment, you will provide a payment account, either a US bank account or credit card, for your Installments to </a:t>
            </a:r>
            <a:r>
              <a:rPr lang="en-US" u="sng" dirty="0">
                <a:effectLst/>
              </a:rPr>
              <a:t>automatically</a:t>
            </a:r>
            <a:r>
              <a:rPr lang="en-US" dirty="0">
                <a:effectLst/>
              </a:rPr>
              <a:t> be taken out on installment dates. You may log in to QP to change your payment account as often as you’d like.   You will receive email reminders about upcoming payments and changes in installment amounts.  Please visit our website to get more information about the payment plan.</a:t>
            </a:r>
          </a:p>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3992483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effectLst/>
              </a:rPr>
              <a:t>Slide 12 shows a screenshot of QP, just click on the Payment Plan button on the menu to begin the enrollment process.  You will complete a budget worksheet to determine your costs for the fall plan.  </a:t>
            </a:r>
          </a:p>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12</a:t>
            </a:fld>
            <a:endParaRPr lang="en-US" dirty="0"/>
          </a:p>
        </p:txBody>
      </p:sp>
    </p:spTree>
    <p:extLst>
      <p:ext uri="{BB962C8B-B14F-4D97-AF65-F5344CB8AC3E}">
        <p14:creationId xmlns:p14="http://schemas.microsoft.com/office/powerpoint/2010/main" val="84351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effectLst/>
              </a:rPr>
              <a:t>REFUNDS</a:t>
            </a:r>
            <a:r>
              <a:rPr lang="en-US" dirty="0">
                <a:effectLst/>
              </a:rPr>
              <a:t> - We highly recommend you enroll in direct deposit for your financial aid refunds today!  You will get your refund much faster and safeguard against lost or stolen checks.  Refunds are generally available in your personal bank account within 48 business hours.  If you are not enrolled, it will take up to two weeks for us to mail a paper check.  Please keep your local and permanent addresses in HUB up to date.  Slide 13 shows the page in QP to enroll in direct deposit of your financial Aid refunds.  On the menu, click on ‘Manage Refunds’, then click on ‘Manage My Refunds’ in the middle of the page.  Here you will provide your personal bank account information.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effectLst/>
              </a:rPr>
              <a:t>Hundreds of students don’t cash their refund checks, either forget to do it or never receive it.  Don’t let this be you, enroll in direct deposit today!</a:t>
            </a:r>
          </a:p>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228362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Arial" charset="0"/>
                <a:ea typeface="+mn-ea"/>
                <a:cs typeface="+mn-cs"/>
              </a:rPr>
              <a:t>You may also visit 1Capen for in-person service.  Please visit our website at </a:t>
            </a:r>
            <a:r>
              <a:rPr lang="en-US" sz="1600" u="sng" kern="1200" dirty="0">
                <a:solidFill>
                  <a:schemeClr val="tx1"/>
                </a:solidFill>
                <a:effectLst/>
                <a:latin typeface="Arial" charset="0"/>
                <a:ea typeface="+mn-ea"/>
                <a:cs typeface="+mn-cs"/>
                <a:hlinkClick r:id="rId3"/>
              </a:rPr>
              <a:t>http://www.buffalo.edu/studentaccounts.html</a:t>
            </a:r>
            <a:r>
              <a:rPr lang="en-US" sz="1600" kern="1200" dirty="0">
                <a:solidFill>
                  <a:schemeClr val="tx1"/>
                </a:solidFill>
                <a:effectLst/>
                <a:latin typeface="Arial" charset="0"/>
                <a:ea typeface="+mn-ea"/>
                <a:cs typeface="+mn-cs"/>
              </a:rPr>
              <a:t>.  Virtual Vic is on our website to help answer your questions.  Contact Student Accounts by phone at (716) 645 – 1800.  </a:t>
            </a:r>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14</a:t>
            </a:fld>
            <a:endParaRPr lang="en-US" dirty="0"/>
          </a:p>
        </p:txBody>
      </p:sp>
    </p:spTree>
    <p:extLst>
      <p:ext uri="{BB962C8B-B14F-4D97-AF65-F5344CB8AC3E}">
        <p14:creationId xmlns:p14="http://schemas.microsoft.com/office/powerpoint/2010/main" val="254716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Arial" charset="0"/>
                <a:ea typeface="+mn-ea"/>
                <a:cs typeface="+mn-cs"/>
              </a:rPr>
              <a:t>HOW</a:t>
            </a:r>
            <a:r>
              <a:rPr lang="en-US" sz="1600" kern="1200" dirty="0">
                <a:solidFill>
                  <a:schemeClr val="tx1"/>
                </a:solidFill>
                <a:effectLst/>
                <a:latin typeface="Arial" charset="0"/>
                <a:ea typeface="+mn-ea"/>
                <a:cs typeface="+mn-cs"/>
              </a:rPr>
              <a:t> you know you have an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 Slide 2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Notification.  UB will send you an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Notification’ email each time a billing statement is generated for you.  You will ONLY receive this email, sent to your @buffalo.edu account.  You will NOT receive a paper bill.  The notification email is NOT your actual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The body of the email message provides instructions how to navigate through HUB and </a:t>
            </a:r>
            <a:r>
              <a:rPr lang="en-US" sz="1600" kern="1200" dirty="0" err="1">
                <a:solidFill>
                  <a:schemeClr val="tx1"/>
                </a:solidFill>
                <a:effectLst/>
                <a:latin typeface="Arial" charset="0"/>
                <a:ea typeface="+mn-ea"/>
                <a:cs typeface="+mn-cs"/>
              </a:rPr>
              <a:t>QuikPay</a:t>
            </a:r>
            <a:r>
              <a:rPr lang="en-US" sz="1600" kern="1200" dirty="0">
                <a:solidFill>
                  <a:schemeClr val="tx1"/>
                </a:solidFill>
                <a:effectLst/>
                <a:latin typeface="Arial" charset="0"/>
                <a:ea typeface="+mn-ea"/>
                <a:cs typeface="+mn-cs"/>
              </a:rPr>
              <a:t> (QP) to view your actual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The email notification will provide your name, UBID, Invoice Amount, and the invoice date.  At the end of the message, it provides a link to a guide available on our website explaining how to read your student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dirty="0">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effectLst/>
              </a:rPr>
              <a:t>WHEN</a:t>
            </a:r>
            <a:r>
              <a:rPr lang="en-US" dirty="0">
                <a:effectLst/>
              </a:rPr>
              <a:t> will your fall 2022 bill be issued - The fall 2022 semester </a:t>
            </a:r>
            <a:r>
              <a:rPr lang="en-US" dirty="0" err="1">
                <a:effectLst/>
              </a:rPr>
              <a:t>eBill</a:t>
            </a:r>
            <a:r>
              <a:rPr lang="en-US" dirty="0">
                <a:effectLst/>
              </a:rPr>
              <a:t> will be generated on July 25</a:t>
            </a:r>
            <a:r>
              <a:rPr lang="en-US" baseline="30000" dirty="0">
                <a:effectLst/>
              </a:rPr>
              <a:t>th</a:t>
            </a:r>
            <a:r>
              <a:rPr lang="en-US" dirty="0">
                <a:effectLst/>
              </a:rPr>
              <a:t>.  The Amount Due must be paid </a:t>
            </a:r>
            <a:r>
              <a:rPr lang="en-US" u="sng" dirty="0">
                <a:effectLst/>
              </a:rPr>
              <a:t>in full</a:t>
            </a:r>
            <a:r>
              <a:rPr lang="en-US" b="1" u="sng" dirty="0">
                <a:effectLst/>
              </a:rPr>
              <a:t> </a:t>
            </a:r>
            <a:r>
              <a:rPr lang="en-US" dirty="0">
                <a:effectLst/>
              </a:rPr>
              <a:t>by August 24</a:t>
            </a:r>
            <a:r>
              <a:rPr lang="en-US" baseline="30000" dirty="0">
                <a:effectLst/>
              </a:rPr>
              <a:t>th</a:t>
            </a:r>
            <a:r>
              <a:rPr lang="en-US" dirty="0">
                <a:effectLst/>
              </a:rPr>
              <a:t>, or enroll in a payment plan by August 24</a:t>
            </a:r>
            <a:r>
              <a:rPr lang="en-US" baseline="30000" dirty="0">
                <a:effectLst/>
              </a:rPr>
              <a:t>th</a:t>
            </a:r>
            <a:r>
              <a:rPr lang="en-US" dirty="0">
                <a:effectLst/>
              </a:rPr>
              <a:t>, to avoid a late payment fee. </a:t>
            </a:r>
          </a:p>
          <a:p>
            <a:r>
              <a:rPr lang="en-US" sz="1600" kern="1200" dirty="0">
                <a:solidFill>
                  <a:schemeClr val="tx1"/>
                </a:solidFill>
                <a:effectLst/>
                <a:latin typeface="Arial" charset="0"/>
                <a:ea typeface="+mn-ea"/>
                <a:cs typeface="+mn-cs"/>
              </a:rPr>
              <a:t> </a:t>
            </a:r>
            <a:endParaRPr lang="en-US" i="1"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a:t>
            </a:fld>
            <a:endParaRPr lang="en-US" dirty="0"/>
          </a:p>
        </p:txBody>
      </p:sp>
    </p:spTree>
    <p:extLst>
      <p:ext uri="{BB962C8B-B14F-4D97-AF65-F5344CB8AC3E}">
        <p14:creationId xmlns:p14="http://schemas.microsoft.com/office/powerpoint/2010/main" val="3436546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54535">
              <a:defRPr/>
            </a:pPr>
            <a:r>
              <a:rPr lang="en-US" sz="1600" b="1" kern="1200" dirty="0">
                <a:solidFill>
                  <a:schemeClr val="tx1"/>
                </a:solidFill>
                <a:effectLst/>
                <a:latin typeface="Arial" charset="0"/>
                <a:ea typeface="+mn-ea"/>
                <a:cs typeface="+mn-cs"/>
              </a:rPr>
              <a:t>WHERE</a:t>
            </a:r>
            <a:r>
              <a:rPr lang="en-US" sz="1600" kern="1200" dirty="0">
                <a:solidFill>
                  <a:schemeClr val="tx1"/>
                </a:solidFill>
                <a:effectLst/>
                <a:latin typeface="Arial" charset="0"/>
                <a:ea typeface="+mn-ea"/>
                <a:cs typeface="+mn-cs"/>
              </a:rPr>
              <a:t> you will find your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 Slide 3 is a screenshot of your HUB Student Center.  To view your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please click on the Billing / Payments tile.  This will take you to </a:t>
            </a:r>
            <a:r>
              <a:rPr lang="en-US" sz="1600" kern="1200" dirty="0" err="1">
                <a:solidFill>
                  <a:schemeClr val="tx1"/>
                </a:solidFill>
                <a:effectLst/>
                <a:latin typeface="Arial" charset="0"/>
                <a:ea typeface="+mn-ea"/>
                <a:cs typeface="+mn-cs"/>
              </a:rPr>
              <a:t>QuikPay</a:t>
            </a:r>
            <a:r>
              <a:rPr lang="en-US" sz="1600" kern="1200" dirty="0">
                <a:solidFill>
                  <a:schemeClr val="tx1"/>
                </a:solidFill>
                <a:effectLst/>
                <a:latin typeface="Arial" charset="0"/>
                <a:ea typeface="+mn-ea"/>
                <a:cs typeface="+mn-cs"/>
              </a:rPr>
              <a:t> (QP).  Click on the ‘Payment Options’ button.</a:t>
            </a:r>
            <a:endParaRPr lang="en-US" i="1"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a:t>
            </a:fld>
            <a:endParaRPr lang="en-US" dirty="0"/>
          </a:p>
        </p:txBody>
      </p:sp>
    </p:spTree>
    <p:extLst>
      <p:ext uri="{BB962C8B-B14F-4D97-AF65-F5344CB8AC3E}">
        <p14:creationId xmlns:p14="http://schemas.microsoft.com/office/powerpoint/2010/main" val="370457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Arial" charset="0"/>
                <a:ea typeface="+mn-ea"/>
                <a:cs typeface="+mn-cs"/>
              </a:rPr>
              <a:t>WHERE</a:t>
            </a:r>
            <a:r>
              <a:rPr lang="en-US" sz="1600" kern="1200" dirty="0">
                <a:solidFill>
                  <a:schemeClr val="tx1"/>
                </a:solidFill>
                <a:effectLst/>
                <a:latin typeface="Arial" charset="0"/>
                <a:ea typeface="+mn-ea"/>
                <a:cs typeface="+mn-cs"/>
              </a:rPr>
              <a:t> you will find your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 Slide 4 shows you what QP looks like, noting the menu on the left side.  Here you can view and/or print your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by clicking on the “View and Pay Accounts’ menu button. On the right side of the screen, your latest statement information is listed: Statement Billing Date, Statement Due Date, and Statement Amount Due.  There is also a link to view the PDF of the billing statement.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effectLst/>
              </a:rPr>
              <a:t>As noted at the top of this QP screen, the Current Balance listed on this page does NOT subtract your anticipated financial aid.  Anticipated financial aid is aid that has NOT actually posted to your student account.  However, on your </a:t>
            </a:r>
            <a:r>
              <a:rPr lang="en-US" dirty="0" err="1">
                <a:effectLst/>
              </a:rPr>
              <a:t>eBill</a:t>
            </a:r>
            <a:r>
              <a:rPr lang="en-US" dirty="0">
                <a:effectLst/>
              </a:rPr>
              <a:t>, we do subtract your anticipated financial aid when calculating the Statement Amount Due.  Lastly on this page, please note the ‘Current Activity’ and ‘Statement History’ tabs at the bottom.  Under Current Activity, you will see transactions that have occurred AFTER your statement Invoice Date.  The Current Activity is updated nightly.  This is a good place to check if you have submitted a medical insurance waiver and you want to see the adjustment credited to your student account before the next billing statement is issued.  The Statement History tab will have a record of every </a:t>
            </a:r>
            <a:r>
              <a:rPr lang="en-US" dirty="0" err="1">
                <a:effectLst/>
              </a:rPr>
              <a:t>eBill</a:t>
            </a:r>
            <a:r>
              <a:rPr lang="en-US" dirty="0">
                <a:effectLst/>
              </a:rPr>
              <a:t> that has been generated for you.  You can refer back to these when filing income taxes so you do not need to print out each statement at the time it is generated.</a:t>
            </a:r>
          </a:p>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a:t>
            </a:fld>
            <a:endParaRPr lang="en-US" dirty="0"/>
          </a:p>
        </p:txBody>
      </p:sp>
    </p:spTree>
    <p:extLst>
      <p:ext uri="{BB962C8B-B14F-4D97-AF65-F5344CB8AC3E}">
        <p14:creationId xmlns:p14="http://schemas.microsoft.com/office/powerpoint/2010/main" val="1070573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a:t>
            </a:fld>
            <a:endParaRPr lang="en-US" dirty="0"/>
          </a:p>
        </p:txBody>
      </p:sp>
    </p:spTree>
    <p:extLst>
      <p:ext uri="{BB962C8B-B14F-4D97-AF65-F5344CB8AC3E}">
        <p14:creationId xmlns:p14="http://schemas.microsoft.com/office/powerpoint/2010/main" val="3107579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effectLst/>
              </a:rPr>
              <a:t>WHO</a:t>
            </a:r>
            <a:r>
              <a:rPr lang="en-US" dirty="0">
                <a:effectLst/>
              </a:rPr>
              <a:t> can access </a:t>
            </a:r>
            <a:r>
              <a:rPr lang="en-US" dirty="0" err="1">
                <a:effectLst/>
              </a:rPr>
              <a:t>QuikPAY</a:t>
            </a:r>
            <a:r>
              <a:rPr lang="en-US" dirty="0">
                <a:effectLst/>
              </a:rPr>
              <a:t> (QP) –Slide 7 shows a screenshot of QP.  By clicking on the Authorized Payers menu button on the left, you are able to authorize family members and spouses to have access to your </a:t>
            </a:r>
            <a:r>
              <a:rPr lang="en-US" dirty="0" err="1">
                <a:effectLst/>
              </a:rPr>
              <a:t>eBills</a:t>
            </a:r>
            <a:r>
              <a:rPr lang="en-US" dirty="0">
                <a:effectLst/>
              </a:rPr>
              <a:t>, make payments to your student account, and to enroll in a payment plan.  You can have multiple Authorized Payers, and you may rescind access at any time.</a:t>
            </a:r>
          </a:p>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6</a:t>
            </a:fld>
            <a:endParaRPr lang="en-US" dirty="0"/>
          </a:p>
        </p:txBody>
      </p:sp>
    </p:spTree>
    <p:extLst>
      <p:ext uri="{BB962C8B-B14F-4D97-AF65-F5344CB8AC3E}">
        <p14:creationId xmlns:p14="http://schemas.microsoft.com/office/powerpoint/2010/main" val="3445862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Arial" charset="0"/>
                <a:ea typeface="+mn-ea"/>
                <a:cs typeface="+mn-cs"/>
              </a:rPr>
              <a:t>WHAT</a:t>
            </a:r>
            <a:r>
              <a:rPr lang="en-US" sz="1600" kern="1200" dirty="0">
                <a:solidFill>
                  <a:schemeClr val="tx1"/>
                </a:solidFill>
                <a:effectLst/>
                <a:latin typeface="Arial" charset="0"/>
                <a:ea typeface="+mn-ea"/>
                <a:cs typeface="+mn-cs"/>
              </a:rPr>
              <a:t> is on your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 Slide 5 explains what to expect on your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UB will send you a billing statement for one semester at a time.  We do not bill you for the entire year.  In addition to your name, UB ID, Invoice Amount Due, and the Invoice date, you will see tuition and fee charges.  UB will only charge you tuition for the credit hours you are registered for at the time of billing.  If you plan to be full-time, but have not registered for all of your classes at the time the bill was generated, you will see your tuition and fee charges over the course of two billing statements. </a:t>
            </a:r>
          </a:p>
          <a:p>
            <a:endParaRPr lang="en-US" sz="1600" kern="1200" dirty="0">
              <a:solidFill>
                <a:schemeClr val="tx1"/>
              </a:solidFill>
              <a:effectLst/>
              <a:latin typeface="Arial" charset="0"/>
              <a:ea typeface="+mn-ea"/>
              <a:cs typeface="+mn-cs"/>
            </a:endParaRPr>
          </a:p>
          <a:p>
            <a:r>
              <a:rPr lang="en-US" sz="1600" kern="1200" dirty="0">
                <a:solidFill>
                  <a:schemeClr val="tx1"/>
                </a:solidFill>
                <a:effectLst/>
                <a:latin typeface="Arial" charset="0"/>
                <a:ea typeface="+mn-ea"/>
                <a:cs typeface="+mn-cs"/>
              </a:rPr>
              <a:t>All students will be charged the mandatory and broad-based fees, regardless of the mode of instruction.  You may have classes on campus, remote or a hybrid, but the fee assessments are the same amount for all classes.  You may see an additional fee on your account for those classes that require a lab fee or special charge.  If you signed up for a meal plan or on campus housing, those charges for the fall semester only will be on your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All full-time students are charged student health insurance annually on the fall semester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If you have other insurance coverage, you need to submit a waiver online, see the URL on this slide and also on our website.  Please submit the waiver request ASAP, and once approved the charge will be removed.  If you do not request a waiver prior to the payment due date, you may receive a late payment fee.  For those who are approved for a waiver will need to submit a waiver request every year. </a:t>
            </a:r>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a:t>
            </a:fld>
            <a:endParaRPr lang="en-US" dirty="0"/>
          </a:p>
        </p:txBody>
      </p:sp>
    </p:spTree>
    <p:extLst>
      <p:ext uri="{BB962C8B-B14F-4D97-AF65-F5344CB8AC3E}">
        <p14:creationId xmlns:p14="http://schemas.microsoft.com/office/powerpoint/2010/main" val="97339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effectLst/>
              </a:rPr>
              <a:t>On your billing statement, we will also deduct any payments such as deposits, and anticipated financial aid. Again, Anticipated financial aid is aid that has NOT actually posted to your student account.  We will subtract these from your charges to calculate your Amount Due.   In order for your financial aid to show on your </a:t>
            </a:r>
            <a:r>
              <a:rPr lang="en-US" dirty="0" err="1">
                <a:effectLst/>
              </a:rPr>
              <a:t>eBill</a:t>
            </a:r>
            <a:r>
              <a:rPr lang="en-US" dirty="0">
                <a:effectLst/>
              </a:rPr>
              <a:t>, you must complete all To-Do list items.  Look for the To-Do list tile in your HUB Student Center.  Check it regularly, as new items may be added at any time.  If you do not see all of your financial aid listed on the </a:t>
            </a:r>
            <a:r>
              <a:rPr lang="en-US" dirty="0" err="1">
                <a:effectLst/>
              </a:rPr>
              <a:t>eBill</a:t>
            </a:r>
            <a:r>
              <a:rPr lang="en-US" dirty="0">
                <a:effectLst/>
              </a:rPr>
              <a:t>, and you do not have any outstanding To-Do items, please contact the Financial Aid office.  You must pay the Amount Due on the </a:t>
            </a:r>
            <a:r>
              <a:rPr lang="en-US" dirty="0" err="1">
                <a:effectLst/>
              </a:rPr>
              <a:t>eBill</a:t>
            </a:r>
            <a:r>
              <a:rPr lang="en-US" dirty="0">
                <a:effectLst/>
              </a:rPr>
              <a:t> by the payment due date to avoid late payment fees and holds preventing university services. Do Not wait for a revised </a:t>
            </a:r>
            <a:r>
              <a:rPr lang="en-US" dirty="0" err="1">
                <a:effectLst/>
              </a:rPr>
              <a:t>eBill</a:t>
            </a:r>
            <a:r>
              <a:rPr lang="en-US" dirty="0">
                <a:effectLst/>
              </a:rPr>
              <a:t>.  </a:t>
            </a:r>
          </a:p>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a:t>
            </a:fld>
            <a:endParaRPr lang="en-US" dirty="0"/>
          </a:p>
        </p:txBody>
      </p:sp>
    </p:spTree>
    <p:extLst>
      <p:ext uri="{BB962C8B-B14F-4D97-AF65-F5344CB8AC3E}">
        <p14:creationId xmlns:p14="http://schemas.microsoft.com/office/powerpoint/2010/main" val="1328927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effectLst/>
              </a:rPr>
              <a:t>HOW </a:t>
            </a:r>
            <a:r>
              <a:rPr lang="en-US" dirty="0">
                <a:effectLst/>
              </a:rPr>
              <a:t>to pay your bill – You have two options to pay your fall semester bill, either pay the statement amount due in full by the payment due date, OR enroll in a payment plan and spread the fall costs over several installment payments.  </a:t>
            </a:r>
          </a:p>
          <a:p>
            <a:endParaRPr lang="en-US" dirty="0"/>
          </a:p>
          <a:p>
            <a:r>
              <a:rPr lang="en-US" dirty="0">
                <a:effectLst/>
              </a:rPr>
              <a:t>If you are paying the fall statement amount due in full, most people pay the bill online.  You can pay with your personal US checking or savings bank account.  Please check with your financial institution in advance of the payment due date, to find out if there is a daily maximum limit.  If your amount due is $3,000 and your daily max is $500, it will take you several days to pay in full and you will end up with a late payment fee.   Another very common method of payment is using a credit card.   UB accepts the four major credit cards: MasterCard, Visa, Discover, and American Express.  We do NOT charge a convenience fee like many other schools.  Credit card payments can </a:t>
            </a:r>
            <a:r>
              <a:rPr lang="en-US" u="sng" dirty="0">
                <a:effectLst/>
              </a:rPr>
              <a:t>only</a:t>
            </a:r>
            <a:r>
              <a:rPr lang="en-US" dirty="0">
                <a:effectLst/>
              </a:rPr>
              <a:t> be made online, by the card holder.  This is for your payment card security.  If a spouse or family member wants to make a payment, you will first need to grant them authorized payer access.  For international students and families, the university partners with </a:t>
            </a:r>
            <a:r>
              <a:rPr lang="en-US" dirty="0" err="1">
                <a:effectLst/>
              </a:rPr>
              <a:t>Flywire</a:t>
            </a:r>
            <a:r>
              <a:rPr lang="en-US" dirty="0">
                <a:effectLst/>
              </a:rPr>
              <a:t> to process International Payments.  </a:t>
            </a:r>
            <a:r>
              <a:rPr lang="en-US" dirty="0" err="1">
                <a:effectLst/>
              </a:rPr>
              <a:t>Flywire</a:t>
            </a:r>
            <a:r>
              <a:rPr lang="en-US" dirty="0">
                <a:effectLst/>
              </a:rPr>
              <a:t> offers multiple payment options and excellent foreign exchange rates. They’ll ensure your payment arrives safely and credited to your student account promptly.</a:t>
            </a:r>
          </a:p>
          <a:p>
            <a:r>
              <a:rPr lang="en-US" dirty="0">
                <a:effectLst/>
              </a:rPr>
              <a:t> </a:t>
            </a:r>
          </a:p>
          <a:p>
            <a:r>
              <a:rPr lang="en-US" sz="1600" kern="1200" dirty="0">
                <a:solidFill>
                  <a:schemeClr val="tx1"/>
                </a:solidFill>
                <a:effectLst/>
                <a:latin typeface="Arial" charset="0"/>
                <a:ea typeface="+mn-ea"/>
                <a:cs typeface="+mn-cs"/>
              </a:rPr>
              <a:t>You may also pay your bill by mailing a personal check to University at Buffalo, PO Box 10068, Albany, NY 12201-5068.  This address will be listed on your </a:t>
            </a:r>
            <a:r>
              <a:rPr lang="en-US" sz="1600" kern="1200" dirty="0" err="1">
                <a:solidFill>
                  <a:schemeClr val="tx1"/>
                </a:solidFill>
                <a:effectLst/>
                <a:latin typeface="Arial" charset="0"/>
                <a:ea typeface="+mn-ea"/>
                <a:cs typeface="+mn-cs"/>
              </a:rPr>
              <a:t>eBill</a:t>
            </a:r>
            <a:r>
              <a:rPr lang="en-US" sz="1600" kern="1200" dirty="0">
                <a:solidFill>
                  <a:schemeClr val="tx1"/>
                </a:solidFill>
                <a:effectLst/>
                <a:latin typeface="Arial" charset="0"/>
                <a:ea typeface="+mn-ea"/>
                <a:cs typeface="+mn-cs"/>
              </a:rPr>
              <a:t> as well as our website.</a:t>
            </a:r>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9</a:t>
            </a:fld>
            <a:endParaRPr lang="en-US" dirty="0"/>
          </a:p>
        </p:txBody>
      </p:sp>
    </p:spTree>
    <p:extLst>
      <p:ext uri="{BB962C8B-B14F-4D97-AF65-F5344CB8AC3E}">
        <p14:creationId xmlns:p14="http://schemas.microsoft.com/office/powerpoint/2010/main" val="2958045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857"/>
            <a:ext cx="9144000" cy="6858000"/>
          </a:xfrm>
          <a:prstGeom prst="rect">
            <a:avLst/>
          </a:prstGeom>
        </p:spPr>
      </p:pic>
      <p:sp>
        <p:nvSpPr>
          <p:cNvPr id="10" name="Text Placeholder 5"/>
          <p:cNvSpPr>
            <a:spLocks noGrp="1"/>
          </p:cNvSpPr>
          <p:nvPr>
            <p:ph type="body" sz="quarter" idx="10" hasCustomPrompt="1"/>
          </p:nvPr>
        </p:nvSpPr>
        <p:spPr>
          <a:xfrm>
            <a:off x="493776" y="3968497"/>
            <a:ext cx="4978908" cy="1650381"/>
          </a:xfrm>
          <a:prstGeom prst="rect">
            <a:avLst/>
          </a:prstGeom>
        </p:spPr>
        <p:txBody>
          <a:bodyPr lIns="0">
            <a:normAutofit/>
          </a:bodyPr>
          <a:lstStyle>
            <a:lvl1pPr marL="0" indent="0">
              <a:buNone/>
              <a:defRPr sz="2100" b="0" i="0">
                <a:solidFill>
                  <a:schemeClr val="bg1"/>
                </a:solidFill>
                <a:latin typeface="Georgia" charset="0"/>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493776" y="1490472"/>
            <a:ext cx="4978908" cy="2386584"/>
          </a:xfrm>
          <a:prstGeom prst="rect">
            <a:avLst/>
          </a:prstGeom>
          <a:ln>
            <a:noFill/>
          </a:ln>
        </p:spPr>
        <p:txBody>
          <a:bodyPr lIns="0" anchor="b"/>
          <a:lstStyle>
            <a:lvl1pPr algn="l">
              <a:lnSpc>
                <a:spcPts val="4350"/>
              </a:lnSpc>
              <a:defRPr sz="45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3776" y="6016249"/>
            <a:ext cx="3818411" cy="283186"/>
          </a:xfrm>
          <a:prstGeom prst="rect">
            <a:avLst/>
          </a:prstGeom>
        </p:spPr>
      </p:pic>
    </p:spTree>
    <p:extLst>
      <p:ext uri="{BB962C8B-B14F-4D97-AF65-F5344CB8AC3E}">
        <p14:creationId xmlns:p14="http://schemas.microsoft.com/office/powerpoint/2010/main" val="505879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9144000" cy="6858000"/>
          </a:xfrm>
          <a:prstGeom prst="rect">
            <a:avLst/>
          </a:prstGeom>
        </p:spPr>
      </p:pic>
      <p:sp>
        <p:nvSpPr>
          <p:cNvPr id="5" name="Title 1"/>
          <p:cNvSpPr>
            <a:spLocks noGrp="1"/>
          </p:cNvSpPr>
          <p:nvPr>
            <p:ph type="ctrTitle" hasCustomPrompt="1"/>
          </p:nvPr>
        </p:nvSpPr>
        <p:spPr>
          <a:xfrm>
            <a:off x="493776" y="1490663"/>
            <a:ext cx="4978908" cy="2387600"/>
          </a:xfrm>
          <a:prstGeom prst="rect">
            <a:avLst/>
          </a:prstGeom>
          <a:ln>
            <a:noFill/>
          </a:ln>
        </p:spPr>
        <p:txBody>
          <a:bodyPr lIns="0" anchor="b"/>
          <a:lstStyle>
            <a:lvl1pPr algn="l">
              <a:lnSpc>
                <a:spcPts val="4350"/>
              </a:lnSpc>
              <a:defRPr sz="45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493776" y="3970337"/>
            <a:ext cx="4978908" cy="2212976"/>
          </a:xfrm>
          <a:prstGeom prst="rect">
            <a:avLst/>
          </a:prstGeom>
          <a:ln>
            <a:noFill/>
          </a:ln>
        </p:spPr>
        <p:txBody>
          <a:bodyPr lIns="0">
            <a:normAutofit/>
          </a:bodyPr>
          <a:lstStyle>
            <a:lvl1pPr marL="0" indent="0" algn="l">
              <a:buNone/>
              <a:defRPr sz="2100" b="0" baseline="0">
                <a:solidFill>
                  <a:schemeClr val="bg1"/>
                </a:solidFill>
                <a:latin typeface="Georgia" charset="0"/>
                <a:ea typeface="Georgia" charset="0"/>
                <a:cs typeface="Georg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701" y="321147"/>
            <a:ext cx="3818411" cy="283186"/>
          </a:xfrm>
          <a:prstGeom prst="rect">
            <a:avLst/>
          </a:prstGeom>
        </p:spPr>
      </p:pic>
    </p:spTree>
    <p:extLst>
      <p:ext uri="{BB962C8B-B14F-4D97-AF65-F5344CB8AC3E}">
        <p14:creationId xmlns:p14="http://schemas.microsoft.com/office/powerpoint/2010/main" val="75046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27101" y="2189264"/>
            <a:ext cx="4802124" cy="3790483"/>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a:t>Em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4" name="Title 3"/>
          <p:cNvSpPr>
            <a:spLocks noGrp="1"/>
          </p:cNvSpPr>
          <p:nvPr>
            <p:ph type="title" hasCustomPrompt="1"/>
          </p:nvPr>
        </p:nvSpPr>
        <p:spPr>
          <a:xfrm>
            <a:off x="427101" y="1320800"/>
            <a:ext cx="7886700" cy="716084"/>
          </a:xfrm>
          <a:prstGeom prst="rect">
            <a:avLst/>
          </a:prstGeom>
        </p:spPr>
        <p:txBody>
          <a:bodyPr anchor="b">
            <a:normAutofit/>
          </a:bodyPr>
          <a:lstStyle>
            <a:lvl1pPr>
              <a:lnSpc>
                <a:spcPct val="80000"/>
              </a:lnSpc>
              <a:defRPr sz="2700">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425196" y="2185417"/>
            <a:ext cx="3134815" cy="3511409"/>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3771900" y="2185417"/>
            <a:ext cx="3134815" cy="3511409"/>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5" name="Title 3"/>
          <p:cNvSpPr>
            <a:spLocks noGrp="1"/>
          </p:cNvSpPr>
          <p:nvPr>
            <p:ph type="title" hasCustomPrompt="1"/>
          </p:nvPr>
        </p:nvSpPr>
        <p:spPr>
          <a:xfrm>
            <a:off x="427101" y="1320800"/>
            <a:ext cx="7886700" cy="716084"/>
          </a:xfrm>
          <a:prstGeom prst="rect">
            <a:avLst/>
          </a:prstGeom>
        </p:spPr>
        <p:txBody>
          <a:bodyPr anchor="b">
            <a:normAutofit/>
          </a:bodyPr>
          <a:lstStyle>
            <a:lvl1pPr>
              <a:lnSpc>
                <a:spcPct val="80000"/>
              </a:lnSpc>
              <a:defRPr sz="2700">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425196" y="2185417"/>
            <a:ext cx="6418318" cy="3732425"/>
          </a:xfrm>
          <a:prstGeom prst="rect">
            <a:avLst/>
          </a:prstGeom>
        </p:spPr>
        <p:txBody>
          <a:bodyPr lIns="182880" rIns="182880">
            <a:noAutofit/>
          </a:bodyPr>
          <a:lstStyle>
            <a:lvl1pPr marL="342900" marR="0" indent="-304800" algn="l" defTabSz="685800" rtl="0" eaLnBrk="1" fontAlgn="auto" latinLnBrk="0" hangingPunct="1">
              <a:lnSpc>
                <a:spcPts val="1950"/>
              </a:lnSpc>
              <a:spcBef>
                <a:spcPts val="750"/>
              </a:spcBef>
              <a:spcAft>
                <a:spcPts val="0"/>
              </a:spcAft>
              <a:buClr>
                <a:srgbClr val="005BBB"/>
              </a:buClr>
              <a:buSzPct val="109000"/>
              <a:buFont typeface="Arial" charset="0"/>
              <a:buChar char="•"/>
              <a:tabLst/>
              <a:defRPr sz="150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4" name="Title 3"/>
          <p:cNvSpPr>
            <a:spLocks noGrp="1"/>
          </p:cNvSpPr>
          <p:nvPr>
            <p:ph type="title" hasCustomPrompt="1"/>
          </p:nvPr>
        </p:nvSpPr>
        <p:spPr>
          <a:xfrm>
            <a:off x="427101" y="1320800"/>
            <a:ext cx="7886700" cy="716084"/>
          </a:xfrm>
          <a:prstGeom prst="rect">
            <a:avLst/>
          </a:prstGeom>
        </p:spPr>
        <p:txBody>
          <a:bodyPr anchor="b">
            <a:normAutofit/>
          </a:bodyPr>
          <a:lstStyle>
            <a:lvl1pPr>
              <a:lnSpc>
                <a:spcPct val="80000"/>
              </a:lnSpc>
              <a:defRPr sz="2700">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27101" y="1320800"/>
            <a:ext cx="7886700" cy="716084"/>
          </a:xfrm>
          <a:prstGeom prst="rect">
            <a:avLst/>
          </a:prstGeom>
        </p:spPr>
        <p:txBody>
          <a:bodyPr anchor="b">
            <a:normAutofit/>
          </a:bodyPr>
          <a:lstStyle>
            <a:lvl1pPr>
              <a:lnSpc>
                <a:spcPct val="80000"/>
              </a:lnSpc>
              <a:defRPr sz="2700">
                <a:solidFill>
                  <a:srgbClr val="005BBB"/>
                </a:solidFill>
                <a:latin typeface="Georgia" charset="0"/>
                <a:ea typeface="Georgia" charset="0"/>
                <a:cs typeface="Georgia" charset="0"/>
              </a:defRPr>
            </a:lvl1pPr>
          </a:lstStyle>
          <a:p>
            <a:r>
              <a:rPr lang="en-US" dirty="0"/>
              <a:t>Click to edit title</a:t>
            </a:r>
          </a:p>
        </p:txBody>
      </p:sp>
      <p:sp>
        <p:nvSpPr>
          <p:cNvPr id="7" name="Content Placeholder 6"/>
          <p:cNvSpPr>
            <a:spLocks noGrp="1"/>
          </p:cNvSpPr>
          <p:nvPr>
            <p:ph sz="quarter" idx="10" hasCustomPrompt="1"/>
          </p:nvPr>
        </p:nvSpPr>
        <p:spPr>
          <a:xfrm>
            <a:off x="425197" y="2185416"/>
            <a:ext cx="7259240" cy="3848100"/>
          </a:xfrm>
          <a:prstGeom prst="rect">
            <a:avLst/>
          </a:prstGeom>
        </p:spPr>
        <p:txBody>
          <a:bodyPr/>
          <a:lstStyle>
            <a:lvl1pPr marL="0" indent="0">
              <a:lnSpc>
                <a:spcPts val="1725"/>
              </a:lnSpc>
              <a:buClr>
                <a:srgbClr val="005BBB"/>
              </a:buClr>
              <a:buFontTx/>
              <a:buNone/>
              <a:defRPr sz="1275" b="1">
                <a:solidFill>
                  <a:srgbClr val="005BBB"/>
                </a:solidFill>
                <a:latin typeface="Arial" charset="0"/>
                <a:ea typeface="Arial" charset="0"/>
                <a:cs typeface="Arial" charset="0"/>
              </a:defRPr>
            </a:lvl1pPr>
            <a:lvl2pPr marL="552450" indent="-209550">
              <a:lnSpc>
                <a:spcPts val="1725"/>
              </a:lnSpc>
              <a:buClr>
                <a:srgbClr val="005BBB"/>
              </a:buClr>
              <a:buFont typeface="Arial" charset="0"/>
              <a:buChar char="•"/>
              <a:tabLst/>
              <a:defRPr sz="1500">
                <a:solidFill>
                  <a:schemeClr val="tx1"/>
                </a:solidFill>
                <a:latin typeface="Arial" charset="0"/>
                <a:ea typeface="Arial" charset="0"/>
                <a:cs typeface="Arial" charset="0"/>
              </a:defRPr>
            </a:lvl2pPr>
            <a:lvl3pPr marL="857250" marR="0" indent="-171450" algn="l" defTabSz="685800" rtl="0" eaLnBrk="1" fontAlgn="auto" latinLnBrk="0" hangingPunct="1">
              <a:lnSpc>
                <a:spcPts val="1725"/>
              </a:lnSpc>
              <a:spcBef>
                <a:spcPts val="375"/>
              </a:spcBef>
              <a:spcAft>
                <a:spcPts val="0"/>
              </a:spcAft>
              <a:buClr>
                <a:srgbClr val="005BBB"/>
              </a:buClr>
              <a:buSzTx/>
              <a:buFont typeface="LucidaGrande" charset="0"/>
              <a:buChar char="-"/>
              <a:tabLst>
                <a:tab pos="857250" algn="l"/>
              </a:tabLst>
              <a:defRPr sz="1500">
                <a:solidFill>
                  <a:schemeClr val="tx1"/>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p:txBody>
      </p:sp>
    </p:spTree>
    <p:extLst>
      <p:ext uri="{BB962C8B-B14F-4D97-AF65-F5344CB8AC3E}">
        <p14:creationId xmlns:p14="http://schemas.microsoft.com/office/powerpoint/2010/main" val="54941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3823924" y="873940"/>
            <a:ext cx="5320076" cy="5987235"/>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6" name="Title 3"/>
          <p:cNvSpPr>
            <a:spLocks noGrp="1"/>
          </p:cNvSpPr>
          <p:nvPr>
            <p:ph type="title" hasCustomPrompt="1"/>
          </p:nvPr>
        </p:nvSpPr>
        <p:spPr>
          <a:xfrm>
            <a:off x="427101" y="1320800"/>
            <a:ext cx="3201490" cy="716084"/>
          </a:xfrm>
          <a:prstGeom prst="rect">
            <a:avLst/>
          </a:prstGeom>
        </p:spPr>
        <p:txBody>
          <a:bodyPr anchor="b">
            <a:normAutofit/>
          </a:bodyPr>
          <a:lstStyle>
            <a:lvl1pPr>
              <a:lnSpc>
                <a:spcPct val="80000"/>
              </a:lnSpc>
              <a:defRPr sz="2700">
                <a:solidFill>
                  <a:srgbClr val="005BBB"/>
                </a:solidFill>
                <a:latin typeface="Georgia" charset="0"/>
                <a:ea typeface="Georgia" charset="0"/>
                <a:cs typeface="Georgia" charset="0"/>
              </a:defRPr>
            </a:lvl1pPr>
          </a:lstStyle>
          <a:p>
            <a:r>
              <a:rPr lang="en-US" dirty="0"/>
              <a:t>Click to edit title</a:t>
            </a:r>
          </a:p>
        </p:txBody>
      </p:sp>
      <p:sp>
        <p:nvSpPr>
          <p:cNvPr id="8" name="Text Placeholder 2"/>
          <p:cNvSpPr>
            <a:spLocks noGrp="1"/>
          </p:cNvSpPr>
          <p:nvPr>
            <p:ph type="body" idx="1" hasCustomPrompt="1"/>
          </p:nvPr>
        </p:nvSpPr>
        <p:spPr>
          <a:xfrm>
            <a:off x="427102" y="2189263"/>
            <a:ext cx="3001899" cy="2768327"/>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Tree>
    <p:extLst>
      <p:ext uri="{BB962C8B-B14F-4D97-AF65-F5344CB8AC3E}">
        <p14:creationId xmlns:p14="http://schemas.microsoft.com/office/powerpoint/2010/main" val="1748040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3835974" y="873940"/>
            <a:ext cx="5308027" cy="3125458"/>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6" name="Title 3"/>
          <p:cNvSpPr>
            <a:spLocks noGrp="1"/>
          </p:cNvSpPr>
          <p:nvPr>
            <p:ph type="title" hasCustomPrompt="1"/>
          </p:nvPr>
        </p:nvSpPr>
        <p:spPr>
          <a:xfrm>
            <a:off x="427101" y="1320800"/>
            <a:ext cx="3201490" cy="716084"/>
          </a:xfrm>
          <a:prstGeom prst="rect">
            <a:avLst/>
          </a:prstGeom>
        </p:spPr>
        <p:txBody>
          <a:bodyPr anchor="b">
            <a:normAutofit/>
          </a:bodyPr>
          <a:lstStyle>
            <a:lvl1pPr>
              <a:lnSpc>
                <a:spcPct val="80000"/>
              </a:lnSpc>
              <a:defRPr sz="2700">
                <a:solidFill>
                  <a:srgbClr val="005BBB"/>
                </a:solidFill>
                <a:latin typeface="Georgia" charset="0"/>
                <a:ea typeface="Georgia" charset="0"/>
                <a:cs typeface="Georgia" charset="0"/>
              </a:defRPr>
            </a:lvl1pPr>
          </a:lstStyle>
          <a:p>
            <a:r>
              <a:rPr lang="en-US" dirty="0"/>
              <a:t>Click to edit title</a:t>
            </a:r>
          </a:p>
        </p:txBody>
      </p:sp>
      <p:sp>
        <p:nvSpPr>
          <p:cNvPr id="7" name="Picture Placeholder 2"/>
          <p:cNvSpPr>
            <a:spLocks noGrp="1" noChangeAspect="1"/>
          </p:cNvSpPr>
          <p:nvPr>
            <p:ph type="pic" idx="14"/>
          </p:nvPr>
        </p:nvSpPr>
        <p:spPr>
          <a:xfrm>
            <a:off x="3835973" y="3998296"/>
            <a:ext cx="270189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9" name="Picture Placeholder 2"/>
          <p:cNvSpPr>
            <a:spLocks noGrp="1" noChangeAspect="1"/>
          </p:cNvSpPr>
          <p:nvPr>
            <p:ph type="pic" idx="15"/>
          </p:nvPr>
        </p:nvSpPr>
        <p:spPr>
          <a:xfrm>
            <a:off x="6525817" y="3998296"/>
            <a:ext cx="2618184"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0" name="Text Placeholder 2"/>
          <p:cNvSpPr>
            <a:spLocks noGrp="1"/>
          </p:cNvSpPr>
          <p:nvPr>
            <p:ph type="body" idx="1" hasCustomPrompt="1"/>
          </p:nvPr>
        </p:nvSpPr>
        <p:spPr>
          <a:xfrm>
            <a:off x="427102" y="2189263"/>
            <a:ext cx="3001899" cy="2768327"/>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Tree>
    <p:extLst>
      <p:ext uri="{BB962C8B-B14F-4D97-AF65-F5344CB8AC3E}">
        <p14:creationId xmlns:p14="http://schemas.microsoft.com/office/powerpoint/2010/main" val="1787271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0" y="883920"/>
            <a:ext cx="9144000" cy="5974080"/>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784519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01479" y="0"/>
            <a:ext cx="877204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1800" dirty="0">
                <a:latin typeface="Arial" charset="0"/>
              </a:rPr>
              <a:t>‘-</a:t>
            </a:r>
          </a:p>
        </p:txBody>
      </p:sp>
      <p:sp>
        <p:nvSpPr>
          <p:cNvPr id="8" name="Title 1"/>
          <p:cNvSpPr txBox="1">
            <a:spLocks/>
          </p:cNvSpPr>
          <p:nvPr userDrawn="1"/>
        </p:nvSpPr>
        <p:spPr>
          <a:xfrm>
            <a:off x="1534334" y="1023930"/>
            <a:ext cx="6418317"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3600" dirty="0">
              <a:latin typeface="Georgia" charset="0"/>
              <a:ea typeface="Georgia" charset="0"/>
              <a:cs typeface="Georgia" charset="0"/>
            </a:endParaRPr>
          </a:p>
        </p:txBody>
      </p:sp>
      <p:sp>
        <p:nvSpPr>
          <p:cNvPr id="9" name="Text Placeholder 2"/>
          <p:cNvSpPr txBox="1">
            <a:spLocks/>
          </p:cNvSpPr>
          <p:nvPr userDrawn="1"/>
        </p:nvSpPr>
        <p:spPr>
          <a:xfrm>
            <a:off x="1534334" y="2555889"/>
            <a:ext cx="6418317"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200" dirty="0">
              <a:latin typeface="Arial" charset="0"/>
              <a:ea typeface="Arial" charset="0"/>
              <a:cs typeface="Arial" charset="0"/>
            </a:endParaRPr>
          </a:p>
        </p:txBody>
      </p:sp>
      <p:pic>
        <p:nvPicPr>
          <p:cNvPr id="14" name="Picture 1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381" y="0"/>
            <a:ext cx="9143998" cy="6857999"/>
          </a:xfrm>
          <a:prstGeom prst="rect">
            <a:avLst/>
          </a:prstGeom>
        </p:spPr>
      </p:pic>
      <p:sp>
        <p:nvSpPr>
          <p:cNvPr id="12" name="Text Placeholder 11"/>
          <p:cNvSpPr>
            <a:spLocks noGrp="1"/>
          </p:cNvSpPr>
          <p:nvPr>
            <p:ph type="body" idx="1"/>
          </p:nvPr>
        </p:nvSpPr>
        <p:spPr>
          <a:xfrm>
            <a:off x="425196" y="2320111"/>
            <a:ext cx="78867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425196" y="1316736"/>
            <a:ext cx="7886700" cy="868430"/>
          </a:xfrm>
          <a:prstGeom prst="rect">
            <a:avLst/>
          </a:prstGeom>
        </p:spPr>
        <p:txBody>
          <a:bodyPr vert="horz" lIns="91440" tIns="45720" rIns="91440" bIns="45720" rtlCol="0" anchor="b">
            <a:normAutofit/>
          </a:bodyPr>
          <a:lstStyle/>
          <a:p>
            <a:r>
              <a:rPr lang="en-US" dirty="0"/>
              <a:t>Click to edit Master title style</a:t>
            </a:r>
          </a:p>
        </p:txBody>
      </p:sp>
      <p:sp>
        <p:nvSpPr>
          <p:cNvPr id="11" name="Slide Number Placeholder 6"/>
          <p:cNvSpPr txBox="1">
            <a:spLocks/>
          </p:cNvSpPr>
          <p:nvPr userDrawn="1"/>
        </p:nvSpPr>
        <p:spPr>
          <a:xfrm>
            <a:off x="8284464" y="6221885"/>
            <a:ext cx="544068" cy="534516"/>
          </a:xfrm>
          <a:prstGeom prst="rect">
            <a:avLst/>
          </a:prstGeom>
        </p:spPr>
        <p:txBody>
          <a:bodyPr vert="horz" lIns="91440" tIns="45720" rIns="91440" bIns="4572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200" b="1" smtClean="0">
                <a:solidFill>
                  <a:schemeClr val="tx1"/>
                </a:solidFill>
                <a:latin typeface="Arial" charset="0"/>
                <a:ea typeface="Arial" charset="0"/>
                <a:cs typeface="Arial" charset="0"/>
              </a:rPr>
              <a:pPr/>
              <a:t>‹#›</a:t>
            </a:fld>
            <a:endParaRPr lang="en-US" sz="1200" b="1" dirty="0">
              <a:solidFill>
                <a:schemeClr val="tx1"/>
              </a:solidFill>
              <a:latin typeface="Arial" charset="0"/>
              <a:ea typeface="Arial" charset="0"/>
              <a:cs typeface="Arial" charset="0"/>
            </a:endParaRPr>
          </a:p>
        </p:txBody>
      </p:sp>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6701" y="321147"/>
            <a:ext cx="3818411" cy="283186"/>
          </a:xfrm>
          <a:prstGeom prst="rect">
            <a:avLst/>
          </a:prstGeom>
        </p:spPr>
      </p:pic>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896" r:id="rId1"/>
    <p:sldLayoutId id="2147483894" r:id="rId2"/>
    <p:sldLayoutId id="2147483895" r:id="rId3"/>
    <p:sldLayoutId id="2147483897" r:id="rId4"/>
    <p:sldLayoutId id="2147483907" r:id="rId5"/>
    <p:sldLayoutId id="2147483898" r:id="rId6"/>
    <p:sldLayoutId id="2147483900" r:id="rId7"/>
    <p:sldLayoutId id="2147483906" r:id="rId8"/>
    <p:sldLayoutId id="2147483902" r:id="rId9"/>
  </p:sldLayoutIdLst>
  <p:hf hdr="0" dt="0"/>
  <p:txStyles>
    <p:titleStyle>
      <a:lvl1pPr algn="l" defTabSz="685800" rtl="0" eaLnBrk="1" latinLnBrk="0" hangingPunct="1">
        <a:lnSpc>
          <a:spcPct val="90000"/>
        </a:lnSpc>
        <a:spcBef>
          <a:spcPct val="0"/>
        </a:spcBef>
        <a:buNone/>
        <a:defRPr sz="2700" kern="1200">
          <a:solidFill>
            <a:schemeClr val="tx2"/>
          </a:solidFill>
          <a:latin typeface="Georgia" charset="0"/>
          <a:ea typeface="Georgia" charset="0"/>
          <a:cs typeface="Georgia" charset="0"/>
        </a:defRPr>
      </a:lvl1pPr>
    </p:titleStyle>
    <p:bodyStyle>
      <a:lvl1pPr marL="171450" indent="-171450" algn="l" defTabSz="685800" rtl="0" eaLnBrk="1" latinLnBrk="0" hangingPunct="1">
        <a:lnSpc>
          <a:spcPct val="90000"/>
        </a:lnSpc>
        <a:spcBef>
          <a:spcPts val="750"/>
        </a:spcBef>
        <a:buClr>
          <a:srgbClr val="005BBB"/>
        </a:buClr>
        <a:buFont typeface="Arial" panose="020B0604020202020204" pitchFamily="34" charset="0"/>
        <a:buChar char="•"/>
        <a:defRPr sz="1500" kern="1200" baseline="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Clr>
          <a:srgbClr val="005BBB"/>
        </a:buClr>
        <a:buFont typeface="Arial" panose="020B0604020202020204" pitchFamily="34" charset="0"/>
        <a:buChar char="•"/>
        <a:defRPr sz="1500" kern="1200" baseline="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Clr>
          <a:srgbClr val="005BBB"/>
        </a:buClr>
        <a:buFont typeface="LucidaGrande" charset="0"/>
        <a:buChar char="-"/>
        <a:defRPr sz="1350" kern="1200" baseline="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userDrawn="1">
          <p15:clr>
            <a:srgbClr val="F26B43"/>
          </p15:clr>
        </p15:guide>
        <p15:guide id="2" pos="312" userDrawn="1">
          <p15:clr>
            <a:srgbClr val="F26B43"/>
          </p15:clr>
        </p15:guide>
        <p15:guide id="3" orient="horz" pos="4016" userDrawn="1">
          <p15:clr>
            <a:srgbClr val="F26B43"/>
          </p15:clr>
        </p15:guide>
        <p15:guide id="4" pos="5544" userDrawn="1">
          <p15:clr>
            <a:srgbClr val="F26B43"/>
          </p15:clr>
        </p15:guide>
        <p15:guide id="5" pos="216" userDrawn="1">
          <p15:clr>
            <a:srgbClr val="F26B43"/>
          </p15:clr>
        </p15:guide>
        <p15:guide id="6" pos="3348" userDrawn="1">
          <p15:clr>
            <a:srgbClr val="F26B43"/>
          </p15:clr>
        </p15:guide>
        <p15:guide id="7" pos="3528" userDrawn="1">
          <p15:clr>
            <a:srgbClr val="F26B43"/>
          </p15:clr>
        </p15:guide>
        <p15:guide id="8" pos="3384" userDrawn="1">
          <p15:clr>
            <a:srgbClr val="F26B43"/>
          </p15:clr>
        </p15:guide>
        <p15:guide id="9" orient="horz" pos="1848" userDrawn="1">
          <p15:clr>
            <a:srgbClr val="F26B43"/>
          </p15:clr>
        </p15:guide>
        <p15:guide id="10" orient="horz" pos="1896" userDrawn="1">
          <p15:clr>
            <a:srgbClr val="F26B43"/>
          </p15:clr>
        </p15:guide>
        <p15:guide id="11" orient="horz" pos="2880" userDrawn="1">
          <p15:clr>
            <a:srgbClr val="F26B43"/>
          </p15:clr>
        </p15:guide>
        <p15:guide id="12" orient="horz" pos="28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www.buffalo.edu/studentaccounts.html"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myub.buffalo.edu/"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hyperlink" Target="https://buffalo.edu/studentlife/insuranc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3776" y="3403557"/>
            <a:ext cx="4978908" cy="1024751"/>
          </a:xfrm>
        </p:spPr>
        <p:txBody>
          <a:bodyPr>
            <a:normAutofit/>
          </a:bodyPr>
          <a:lstStyle/>
          <a:p>
            <a:r>
              <a:rPr lang="en-US" sz="2800" dirty="0"/>
              <a:t>Student Accounts</a:t>
            </a:r>
            <a:br>
              <a:rPr lang="en-US" sz="4400" dirty="0"/>
            </a:br>
            <a:endParaRPr lang="en-US" dirty="0"/>
          </a:p>
        </p:txBody>
      </p:sp>
      <p:sp>
        <p:nvSpPr>
          <p:cNvPr id="3" name="Title 2"/>
          <p:cNvSpPr>
            <a:spLocks noGrp="1"/>
          </p:cNvSpPr>
          <p:nvPr>
            <p:ph type="ctrTitle"/>
          </p:nvPr>
        </p:nvSpPr>
        <p:spPr>
          <a:xfrm>
            <a:off x="493776" y="1029226"/>
            <a:ext cx="4978908" cy="1518031"/>
          </a:xfrm>
        </p:spPr>
        <p:txBody>
          <a:bodyPr/>
          <a:lstStyle/>
          <a:p>
            <a:r>
              <a:rPr lang="en-US" sz="4800" dirty="0"/>
              <a:t>Paying For College</a:t>
            </a:r>
            <a:endParaRPr lang="en-US" dirty="0"/>
          </a:p>
        </p:txBody>
      </p:sp>
    </p:spTree>
    <p:extLst>
      <p:ext uri="{BB962C8B-B14F-4D97-AF65-F5344CB8AC3E}">
        <p14:creationId xmlns:p14="http://schemas.microsoft.com/office/powerpoint/2010/main" val="1461822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1338" t="14136" r="3573" b="9325"/>
          <a:stretch/>
        </p:blipFill>
        <p:spPr>
          <a:xfrm>
            <a:off x="8471" y="1114387"/>
            <a:ext cx="9125932" cy="3914813"/>
          </a:xfrm>
          <a:prstGeom prst="rect">
            <a:avLst/>
          </a:prstGeom>
        </p:spPr>
      </p:pic>
      <p:pic>
        <p:nvPicPr>
          <p:cNvPr id="12" name="Picture 11"/>
          <p:cNvPicPr>
            <a:picLocks noChangeAspect="1"/>
          </p:cNvPicPr>
          <p:nvPr/>
        </p:nvPicPr>
        <p:blipFill rotWithShape="1">
          <a:blip r:embed="rId4"/>
          <a:srcRect l="19049" t="66552" r="3680" b="7406"/>
          <a:stretch/>
        </p:blipFill>
        <p:spPr>
          <a:xfrm>
            <a:off x="1738408" y="3293075"/>
            <a:ext cx="7395996" cy="1407629"/>
          </a:xfrm>
          <a:prstGeom prst="rect">
            <a:avLst/>
          </a:prstGeom>
        </p:spPr>
      </p:pic>
      <p:sp>
        <p:nvSpPr>
          <p:cNvPr id="9" name="Title 2"/>
          <p:cNvSpPr txBox="1">
            <a:spLocks/>
          </p:cNvSpPr>
          <p:nvPr/>
        </p:nvSpPr>
        <p:spPr>
          <a:xfrm>
            <a:off x="0" y="780887"/>
            <a:ext cx="9144000" cy="983507"/>
          </a:xfrm>
          <a:prstGeom prst="rect">
            <a:avLst/>
          </a:prstGeom>
          <a:solidFill>
            <a:schemeClr val="bg1"/>
          </a:solidFill>
        </p:spPr>
        <p:txBody>
          <a:bodyPr vert="horz" lIns="91440" tIns="45720" rIns="91440" bIns="45720" rtlCol="0" anchor="b">
            <a:normAutofit fontScale="97500"/>
          </a:bodyPr>
          <a:lstStyle>
            <a:lvl1pPr algn="l" defTabSz="685800" rtl="0" eaLnBrk="1" latinLnBrk="0" hangingPunct="1">
              <a:lnSpc>
                <a:spcPct val="90000"/>
              </a:lnSpc>
              <a:spcBef>
                <a:spcPct val="0"/>
              </a:spcBef>
              <a:buNone/>
              <a:defRPr sz="2250" b="0" kern="1200">
                <a:solidFill>
                  <a:schemeClr val="tx2"/>
                </a:solidFill>
                <a:latin typeface="+mj-lt"/>
                <a:ea typeface="Georgia" charset="0"/>
                <a:cs typeface="Georgia" charset="0"/>
              </a:defRPr>
            </a:lvl1pPr>
          </a:lstStyle>
          <a:p>
            <a:r>
              <a:rPr lang="en-US" sz="2500" b="1" dirty="0"/>
              <a:t>  QUIKPAY - How To Make a One Time Payment</a:t>
            </a:r>
            <a:br>
              <a:rPr lang="en-US" sz="2400" b="1" dirty="0"/>
            </a:br>
            <a:endParaRPr lang="en-US" sz="2400" b="1" dirty="0"/>
          </a:p>
        </p:txBody>
      </p:sp>
      <p:cxnSp>
        <p:nvCxnSpPr>
          <p:cNvPr id="10" name="Straight Connector 9"/>
          <p:cNvCxnSpPr/>
          <p:nvPr/>
        </p:nvCxnSpPr>
        <p:spPr>
          <a:xfrm>
            <a:off x="0" y="826936"/>
            <a:ext cx="9144000" cy="7951"/>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129057" y="1942795"/>
            <a:ext cx="1996442" cy="2404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image005"/>
          <p:cNvPicPr>
            <a:picLocks noChangeAspect="1" noChangeArrowheads="1"/>
          </p:cNvPicPr>
          <p:nvPr/>
        </p:nvPicPr>
        <p:blipFill rotWithShape="1">
          <a:blip r:embed="rId5">
            <a:extLst>
              <a:ext uri="{28A0092B-C50C-407E-A947-70E740481C1C}">
                <a14:useLocalDpi xmlns:a14="http://schemas.microsoft.com/office/drawing/2010/main" val="0"/>
              </a:ext>
            </a:extLst>
          </a:blip>
          <a:srcRect t="13792" r="83464"/>
          <a:stretch/>
        </p:blipFill>
        <p:spPr bwMode="auto">
          <a:xfrm>
            <a:off x="126085" y="2064887"/>
            <a:ext cx="1494708" cy="475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97867" y="2842397"/>
            <a:ext cx="8979493" cy="1324404"/>
            <a:chOff x="-527771" y="2388641"/>
            <a:chExt cx="8979493" cy="1324404"/>
          </a:xfrm>
        </p:grpSpPr>
        <p:sp>
          <p:nvSpPr>
            <p:cNvPr id="11" name="Rectangle 10"/>
            <p:cNvSpPr/>
            <p:nvPr/>
          </p:nvSpPr>
          <p:spPr>
            <a:xfrm>
              <a:off x="6455280" y="2388641"/>
              <a:ext cx="1996442" cy="578348"/>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27771" y="3420412"/>
              <a:ext cx="1522926" cy="292633"/>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1877480" y="4941038"/>
            <a:ext cx="6231804" cy="1459762"/>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6"/>
          <a:srcRect l="80407" t="57324" r="10100" b="39108"/>
          <a:stretch/>
        </p:blipFill>
        <p:spPr>
          <a:xfrm>
            <a:off x="7230986" y="2955971"/>
            <a:ext cx="1684422" cy="300789"/>
          </a:xfrm>
          <a:prstGeom prst="rect">
            <a:avLst/>
          </a:prstGeom>
        </p:spPr>
      </p:pic>
      <p:sp>
        <p:nvSpPr>
          <p:cNvPr id="2" name="Rectangle 1"/>
          <p:cNvSpPr/>
          <p:nvPr/>
        </p:nvSpPr>
        <p:spPr>
          <a:xfrm>
            <a:off x="1611667" y="5128752"/>
            <a:ext cx="6641994" cy="1046440"/>
          </a:xfrm>
          <a:prstGeom prst="rect">
            <a:avLst/>
          </a:prstGeom>
        </p:spPr>
        <p:txBody>
          <a:bodyPr wrap="square">
            <a:spAutoFit/>
          </a:bodyPr>
          <a:lstStyle/>
          <a:p>
            <a:pPr algn="ctr"/>
            <a:r>
              <a:rPr lang="en-US" dirty="0"/>
              <a:t>This is the only way you can pay with a credit card</a:t>
            </a:r>
          </a:p>
          <a:p>
            <a:pPr algn="ctr"/>
            <a:endParaRPr lang="en-US" sz="800" dirty="0"/>
          </a:p>
          <a:p>
            <a:pPr algn="ctr"/>
            <a:r>
              <a:rPr lang="en-US" dirty="0"/>
              <a:t>If you are enrolled in a payment plan, </a:t>
            </a:r>
            <a:endParaRPr lang="en-US" sz="800" dirty="0"/>
          </a:p>
          <a:p>
            <a:pPr algn="ctr"/>
            <a:r>
              <a:rPr lang="en-US" b="1" dirty="0"/>
              <a:t>do not</a:t>
            </a:r>
            <a:r>
              <a:rPr lang="en-US" dirty="0"/>
              <a:t> use “Make a Payment” button</a:t>
            </a:r>
          </a:p>
        </p:txBody>
      </p:sp>
      <p:sp>
        <p:nvSpPr>
          <p:cNvPr id="17" name="TextBox 16">
            <a:extLst>
              <a:ext uri="{FF2B5EF4-FFF2-40B4-BE49-F238E27FC236}">
                <a16:creationId xmlns:a16="http://schemas.microsoft.com/office/drawing/2014/main" id="{F71698B3-FF78-4C87-9BB4-CAE2243E1B5F}"/>
              </a:ext>
            </a:extLst>
          </p:cNvPr>
          <p:cNvSpPr txBox="1"/>
          <p:nvPr/>
        </p:nvSpPr>
        <p:spPr>
          <a:xfrm>
            <a:off x="7641771" y="3710836"/>
            <a:ext cx="1186416" cy="461665"/>
          </a:xfrm>
          <a:prstGeom prst="rect">
            <a:avLst/>
          </a:prstGeom>
          <a:solidFill>
            <a:schemeClr val="bg1"/>
          </a:solidFill>
        </p:spPr>
        <p:txBody>
          <a:bodyPr wrap="square" rtlCol="0">
            <a:spAutoFit/>
          </a:bodyPr>
          <a:lstStyle/>
          <a:p>
            <a:pPr algn="r"/>
            <a:r>
              <a:rPr lang="en-US" sz="800" b="1" dirty="0"/>
              <a:t>December 27, 2023</a:t>
            </a:r>
          </a:p>
          <a:p>
            <a:endParaRPr lang="en-US" sz="800" b="1" dirty="0"/>
          </a:p>
          <a:p>
            <a:pPr algn="r"/>
            <a:r>
              <a:rPr lang="en-US" sz="800" b="1" dirty="0"/>
              <a:t>January 24, 2024</a:t>
            </a:r>
          </a:p>
        </p:txBody>
      </p:sp>
    </p:spTree>
    <p:extLst>
      <p:ext uri="{BB962C8B-B14F-4D97-AF65-F5344CB8AC3E}">
        <p14:creationId xmlns:p14="http://schemas.microsoft.com/office/powerpoint/2010/main" val="3767212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5196" y="556169"/>
            <a:ext cx="7886700" cy="868430"/>
          </a:xfrm>
        </p:spPr>
        <p:txBody>
          <a:bodyPr>
            <a:normAutofit/>
          </a:bodyPr>
          <a:lstStyle/>
          <a:p>
            <a:r>
              <a:rPr lang="en-US" sz="2400" b="1" dirty="0">
                <a:cs typeface="Arial" charset="0"/>
              </a:rPr>
              <a:t>HOW TO PAY YOUR </a:t>
            </a:r>
            <a:r>
              <a:rPr lang="en-US" sz="2400" b="1" dirty="0" err="1">
                <a:cs typeface="Arial" charset="0"/>
              </a:rPr>
              <a:t>eBill</a:t>
            </a:r>
            <a:endParaRPr lang="en-US" sz="2400" dirty="0"/>
          </a:p>
        </p:txBody>
      </p:sp>
      <p:sp>
        <p:nvSpPr>
          <p:cNvPr id="5" name="Text Placeholder 4"/>
          <p:cNvSpPr>
            <a:spLocks noGrp="1"/>
          </p:cNvSpPr>
          <p:nvPr>
            <p:ph type="body" idx="1"/>
          </p:nvPr>
        </p:nvSpPr>
        <p:spPr>
          <a:xfrm>
            <a:off x="427100" y="1448750"/>
            <a:ext cx="7526455" cy="4612416"/>
          </a:xfrm>
        </p:spPr>
        <p:txBody>
          <a:bodyPr/>
          <a:lstStyle/>
          <a:p>
            <a:pPr marL="341313" lvl="1" indent="-280988"/>
            <a:r>
              <a:rPr lang="en-US" sz="1800" b="1" dirty="0">
                <a:solidFill>
                  <a:srgbClr val="C00000"/>
                </a:solidFill>
                <a:latin typeface="Arial" panose="020B0604020202020204" pitchFamily="34" charset="0"/>
                <a:cs typeface="Arial" panose="020B0604020202020204" pitchFamily="34" charset="0"/>
              </a:rPr>
              <a:t>PAYMENT PLAN</a:t>
            </a:r>
          </a:p>
          <a:p>
            <a:pPr marL="514342" lvl="1" indent="-171450">
              <a:buFont typeface="Arial" panose="020B0604020202020204" pitchFamily="34" charset="0"/>
              <a:buChar char="•"/>
            </a:pPr>
            <a:r>
              <a:rPr lang="en-US" sz="1750" dirty="0">
                <a:solidFill>
                  <a:schemeClr val="tx1"/>
                </a:solidFill>
                <a:latin typeface="Arial" panose="020B0604020202020204" pitchFamily="34" charset="0"/>
                <a:cs typeface="Arial" panose="020B0604020202020204" pitchFamily="34" charset="0"/>
              </a:rPr>
              <a:t>Pay the bill in installments by enrolling in a Payment Plan</a:t>
            </a:r>
          </a:p>
          <a:p>
            <a:pPr lvl="1"/>
            <a:r>
              <a:rPr lang="en-US" sz="200" dirty="0">
                <a:solidFill>
                  <a:schemeClr val="tx1"/>
                </a:solidFill>
                <a:latin typeface="Arial" panose="020B0604020202020204" pitchFamily="34" charset="0"/>
                <a:cs typeface="Arial" panose="020B0604020202020204" pitchFamily="34" charset="0"/>
              </a:rPr>
              <a:t> </a:t>
            </a:r>
            <a:endParaRPr lang="en-US" sz="100" dirty="0">
              <a:solidFill>
                <a:schemeClr val="tx1"/>
              </a:solidFill>
              <a:latin typeface="Arial" panose="020B0604020202020204" pitchFamily="34" charset="0"/>
              <a:cs typeface="Arial" panose="020B0604020202020204" pitchFamily="34" charset="0"/>
            </a:endParaRPr>
          </a:p>
          <a:p>
            <a:pPr lvl="2"/>
            <a:r>
              <a:rPr lang="en-US" sz="1600" b="1" dirty="0">
                <a:solidFill>
                  <a:schemeClr val="tx1"/>
                </a:solidFill>
                <a:latin typeface="Arial" panose="020B0604020202020204" pitchFamily="34" charset="0"/>
                <a:cs typeface="Arial" panose="020B0604020202020204" pitchFamily="34" charset="0"/>
              </a:rPr>
              <a:t>HOW?</a:t>
            </a:r>
            <a:r>
              <a:rPr lang="en-US" sz="1600" dirty="0">
                <a:solidFill>
                  <a:schemeClr val="tx1"/>
                </a:solidFill>
                <a:latin typeface="Arial" panose="020B0604020202020204" pitchFamily="34" charset="0"/>
                <a:cs typeface="Arial" panose="020B0604020202020204" pitchFamily="34" charset="0"/>
              </a:rPr>
              <a:t> Enroll Online!</a:t>
            </a:r>
          </a:p>
          <a:p>
            <a:pPr lvl="2"/>
            <a:endParaRPr lang="en-US" sz="1600" dirty="0">
              <a:solidFill>
                <a:schemeClr val="tx1"/>
              </a:solidFill>
              <a:latin typeface="Arial" panose="020B0604020202020204" pitchFamily="34" charset="0"/>
              <a:cs typeface="Arial" panose="020B0604020202020204" pitchFamily="34" charset="0"/>
            </a:endParaRPr>
          </a:p>
          <a:p>
            <a:pPr lvl="2"/>
            <a:r>
              <a:rPr lang="en-US" sz="1600" b="1" dirty="0">
                <a:solidFill>
                  <a:schemeClr val="tx1"/>
                </a:solidFill>
                <a:latin typeface="Arial" panose="020B0604020202020204" pitchFamily="34" charset="0"/>
                <a:cs typeface="Arial" panose="020B0604020202020204" pitchFamily="34" charset="0"/>
              </a:rPr>
              <a:t>WHEN?</a:t>
            </a:r>
          </a:p>
          <a:p>
            <a:pPr marL="857233" lvl="2"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For 5 installments, enroll Dec. 15 – Jan. 14</a:t>
            </a:r>
          </a:p>
          <a:p>
            <a:pPr marL="857233" lvl="2"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For 4 installments, enroll Jan. 15 – Feb. 14</a:t>
            </a:r>
          </a:p>
          <a:p>
            <a:pPr marL="857233" lvl="2"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For 3 Installments, enroll Feb. 15 – Mar. 1</a:t>
            </a:r>
          </a:p>
          <a:p>
            <a:pPr lvl="2"/>
            <a:endParaRPr lang="en-US" sz="1600" b="1" dirty="0">
              <a:solidFill>
                <a:schemeClr val="tx1"/>
              </a:solidFill>
              <a:latin typeface="Arial" panose="020B0604020202020204" pitchFamily="34" charset="0"/>
              <a:cs typeface="Arial" panose="020B0604020202020204" pitchFamily="34" charset="0"/>
            </a:endParaRPr>
          </a:p>
          <a:p>
            <a:pPr lvl="2"/>
            <a:r>
              <a:rPr lang="en-US" sz="1600" b="1" dirty="0">
                <a:solidFill>
                  <a:schemeClr val="tx1"/>
                </a:solidFill>
                <a:latin typeface="Arial" panose="020B0604020202020204" pitchFamily="34" charset="0"/>
                <a:cs typeface="Arial" panose="020B0604020202020204" pitchFamily="34" charset="0"/>
              </a:rPr>
              <a:t>PLAN DETAILS</a:t>
            </a:r>
          </a:p>
          <a:p>
            <a:pPr marL="857233" lvl="2" indent="-171450">
              <a:buFont typeface="Arial" panose="020B0604020202020204" pitchFamily="34" charset="0"/>
              <a:buChar char="•"/>
            </a:pP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$45 enrollment fee</a:t>
            </a:r>
          </a:p>
          <a:p>
            <a:pPr marL="857233" lvl="2"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Offered fall and spring terms only</a:t>
            </a:r>
          </a:p>
          <a:p>
            <a:pPr marL="857233" lvl="2"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Interest-free, not a loan program</a:t>
            </a:r>
          </a:p>
          <a:p>
            <a:pPr marL="857233" lvl="2"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You provide payment account when you enroll</a:t>
            </a:r>
          </a:p>
          <a:p>
            <a:pPr marL="857233" lvl="2"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Installments </a:t>
            </a:r>
            <a:r>
              <a:rPr lang="en-US" sz="1600" u="sng" dirty="0">
                <a:solidFill>
                  <a:schemeClr val="tx1"/>
                </a:solidFill>
                <a:latin typeface="Arial" panose="020B0604020202020204" pitchFamily="34" charset="0"/>
                <a:cs typeface="Arial" panose="020B0604020202020204" pitchFamily="34" charset="0"/>
              </a:rPr>
              <a:t>automatically</a:t>
            </a:r>
            <a:r>
              <a:rPr lang="en-US" sz="1600" dirty="0">
                <a:solidFill>
                  <a:schemeClr val="tx1"/>
                </a:solidFill>
                <a:latin typeface="Arial" panose="020B0604020202020204" pitchFamily="34" charset="0"/>
                <a:cs typeface="Arial" panose="020B0604020202020204" pitchFamily="34" charset="0"/>
              </a:rPr>
              <a:t> </a:t>
            </a:r>
            <a:r>
              <a:rPr lang="en-US" sz="1600" u="sng" dirty="0">
                <a:solidFill>
                  <a:schemeClr val="tx1"/>
                </a:solidFill>
                <a:latin typeface="Arial" panose="020B0604020202020204" pitchFamily="34" charset="0"/>
                <a:cs typeface="Arial" panose="020B0604020202020204" pitchFamily="34" charset="0"/>
              </a:rPr>
              <a:t>taken</a:t>
            </a:r>
            <a:r>
              <a:rPr lang="en-US" sz="1600" dirty="0">
                <a:solidFill>
                  <a:schemeClr val="tx1"/>
                </a:solidFill>
                <a:latin typeface="Arial" panose="020B0604020202020204" pitchFamily="34" charset="0"/>
                <a:cs typeface="Arial" panose="020B0604020202020204" pitchFamily="34" charset="0"/>
              </a:rPr>
              <a:t> out on payment due date</a:t>
            </a:r>
          </a:p>
          <a:p>
            <a:pPr marL="857233" lvl="2"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Can change payment account as often as you’d like</a:t>
            </a:r>
          </a:p>
          <a:p>
            <a:pPr marL="344487" lvl="1"/>
            <a:endParaRPr lang="en-US" sz="1100" b="1" dirty="0">
              <a:solidFill>
                <a:srgbClr val="C00000"/>
              </a:solidFill>
              <a:latin typeface="Arial" panose="020B0604020202020204" pitchFamily="34" charset="0"/>
              <a:cs typeface="Arial" panose="020B0604020202020204" pitchFamily="34" charset="0"/>
            </a:endParaRPr>
          </a:p>
        </p:txBody>
      </p:sp>
      <p:cxnSp>
        <p:nvCxnSpPr>
          <p:cNvPr id="6" name="Straight Arrow Connector 5"/>
          <p:cNvCxnSpPr/>
          <p:nvPr/>
        </p:nvCxnSpPr>
        <p:spPr>
          <a:xfrm flipV="1">
            <a:off x="7349706" y="2634447"/>
            <a:ext cx="0" cy="1179973"/>
          </a:xfrm>
          <a:prstGeom prst="straightConnector1">
            <a:avLst/>
          </a:prstGeom>
          <a:ln w="20320">
            <a:solidFill>
              <a:schemeClr val="accent1"/>
            </a:solidFill>
            <a:prstDash val="dash"/>
            <a:headEnd type="arrow"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5965989" y="3998462"/>
            <a:ext cx="307823" cy="1092135"/>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8" name="Freeform 7"/>
          <p:cNvSpPr/>
          <p:nvPr/>
        </p:nvSpPr>
        <p:spPr>
          <a:xfrm rot="10800000">
            <a:off x="8447986" y="4004371"/>
            <a:ext cx="307823" cy="1092135"/>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9" name="TextBox 8"/>
          <p:cNvSpPr txBox="1"/>
          <p:nvPr/>
        </p:nvSpPr>
        <p:spPr>
          <a:xfrm>
            <a:off x="6000494" y="4053069"/>
            <a:ext cx="2720812" cy="954107"/>
          </a:xfrm>
          <a:prstGeom prst="rect">
            <a:avLst/>
          </a:prstGeom>
          <a:noFill/>
        </p:spPr>
        <p:txBody>
          <a:bodyPr wrap="square" rtlCol="0">
            <a:spAutoFit/>
          </a:bodyPr>
          <a:lstStyle/>
          <a:p>
            <a:pPr algn="ctr">
              <a:buClr>
                <a:srgbClr val="005BBB"/>
              </a:buClr>
            </a:pPr>
            <a:r>
              <a:rPr lang="en-US" sz="1400" dirty="0">
                <a:solidFill>
                  <a:schemeClr val="tx2"/>
                </a:solidFill>
                <a:ea typeface="Arial" charset="0"/>
                <a:cs typeface="Arial" charset="0"/>
              </a:rPr>
              <a:t>On a payment plan, you’ll receive </a:t>
            </a:r>
            <a:r>
              <a:rPr lang="en-US" sz="1400" b="1" dirty="0">
                <a:solidFill>
                  <a:schemeClr val="tx2"/>
                </a:solidFill>
                <a:ea typeface="Arial" charset="0"/>
                <a:cs typeface="Arial" charset="0"/>
              </a:rPr>
              <a:t>email reminders</a:t>
            </a:r>
            <a:r>
              <a:rPr lang="en-US" sz="1400" dirty="0">
                <a:solidFill>
                  <a:schemeClr val="tx2"/>
                </a:solidFill>
                <a:ea typeface="Arial" charset="0"/>
                <a:cs typeface="Arial" charset="0"/>
              </a:rPr>
              <a:t> about upcoming payments and changes in installment amount.</a:t>
            </a:r>
          </a:p>
        </p:txBody>
      </p:sp>
    </p:spTree>
    <p:extLst>
      <p:ext uri="{BB962C8B-B14F-4D97-AF65-F5344CB8AC3E}">
        <p14:creationId xmlns:p14="http://schemas.microsoft.com/office/powerpoint/2010/main" val="652011600"/>
      </p:ext>
    </p:extLst>
  </p:cSld>
  <p:clrMapOvr>
    <a:masterClrMapping/>
  </p:clrMapOvr>
  <mc:AlternateContent xmlns:mc="http://schemas.openxmlformats.org/markup-compatibility/2006" xmlns:p14="http://schemas.microsoft.com/office/powerpoint/2010/main">
    <mc:Choice Requires="p14">
      <p:transition spd="slow" p14:dur="2000" advTm="223137"/>
    </mc:Choice>
    <mc:Fallback xmlns="">
      <p:transition spd="slow" advTm="22313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61029" b="25794"/>
          <a:stretch/>
        </p:blipFill>
        <p:spPr bwMode="auto">
          <a:xfrm>
            <a:off x="141615" y="4623200"/>
            <a:ext cx="8894619" cy="72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
          <p:cNvSpPr txBox="1">
            <a:spLocks/>
          </p:cNvSpPr>
          <p:nvPr/>
        </p:nvSpPr>
        <p:spPr>
          <a:xfrm>
            <a:off x="0" y="241160"/>
            <a:ext cx="8681776" cy="704906"/>
          </a:xfrm>
          <a:prstGeom prst="rect">
            <a:avLst/>
          </a:prstGeom>
          <a:solidFill>
            <a:schemeClr val="bg1"/>
          </a:solidFill>
        </p:spPr>
        <p:txBody>
          <a:bodyPr vert="horz" lIns="91440" tIns="45720" rIns="91440" bIns="45720" rtlCol="0" anchor="b">
            <a:normAutofit fontScale="90000" lnSpcReduction="10000"/>
          </a:bodyPr>
          <a:lstStyle>
            <a:lvl1pPr algn="l" defTabSz="685800" rtl="0" eaLnBrk="1" latinLnBrk="0" hangingPunct="1">
              <a:lnSpc>
                <a:spcPct val="90000"/>
              </a:lnSpc>
              <a:spcBef>
                <a:spcPct val="0"/>
              </a:spcBef>
              <a:buNone/>
              <a:defRPr sz="2250" b="0" kern="1200">
                <a:solidFill>
                  <a:schemeClr val="tx2"/>
                </a:solidFill>
                <a:latin typeface="+mj-lt"/>
                <a:ea typeface="Georgia" charset="0"/>
                <a:cs typeface="Georgia" charset="0"/>
              </a:defRPr>
            </a:lvl1pPr>
          </a:lstStyle>
          <a:p>
            <a:r>
              <a:rPr lang="en-US" sz="2500" b="1" dirty="0"/>
              <a:t>  QUIKPAY -  Enroll in a Payment Plan</a:t>
            </a:r>
            <a:br>
              <a:rPr lang="en-US" sz="2400" b="1" dirty="0"/>
            </a:br>
            <a:endParaRPr lang="en-US" sz="2400" b="1" dirty="0"/>
          </a:p>
        </p:txBody>
      </p:sp>
      <p:cxnSp>
        <p:nvCxnSpPr>
          <p:cNvPr id="10" name="Straight Connector 9"/>
          <p:cNvCxnSpPr/>
          <p:nvPr/>
        </p:nvCxnSpPr>
        <p:spPr>
          <a:xfrm>
            <a:off x="0" y="826936"/>
            <a:ext cx="9144000" cy="7951"/>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870825" y="1592886"/>
            <a:ext cx="1368996" cy="1948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05442" y="3743864"/>
            <a:ext cx="1147313" cy="215661"/>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srcRect l="2190" t="14536" r="3361" b="7743"/>
          <a:stretch/>
        </p:blipFill>
        <p:spPr>
          <a:xfrm>
            <a:off x="61081" y="826801"/>
            <a:ext cx="8880764" cy="3894720"/>
          </a:xfrm>
          <a:prstGeom prst="rect">
            <a:avLst/>
          </a:prstGeom>
        </p:spPr>
      </p:pic>
      <p:sp>
        <p:nvSpPr>
          <p:cNvPr id="14" name="Rectangle 13"/>
          <p:cNvSpPr/>
          <p:nvPr/>
        </p:nvSpPr>
        <p:spPr>
          <a:xfrm>
            <a:off x="6943600" y="1626891"/>
            <a:ext cx="1975637" cy="224385"/>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09781" y="5808119"/>
            <a:ext cx="6158286" cy="923330"/>
          </a:xfrm>
          <a:prstGeom prst="rect">
            <a:avLst/>
          </a:prstGeom>
        </p:spPr>
        <p:txBody>
          <a:bodyPr wrap="square">
            <a:spAutoFit/>
          </a:bodyPr>
          <a:lstStyle/>
          <a:p>
            <a:r>
              <a:rPr lang="en-US" dirty="0">
                <a:solidFill>
                  <a:schemeClr val="tx2"/>
                </a:solidFill>
              </a:rPr>
              <a:t>Last Day to enroll in Payment Plan is March 1, 2024</a:t>
            </a:r>
          </a:p>
          <a:p>
            <a:endParaRPr lang="en-US" dirty="0"/>
          </a:p>
          <a:p>
            <a:endParaRPr lang="en-US" dirty="0"/>
          </a:p>
        </p:txBody>
      </p:sp>
      <p:sp>
        <p:nvSpPr>
          <p:cNvPr id="16" name="Rectangle 15"/>
          <p:cNvSpPr/>
          <p:nvPr/>
        </p:nvSpPr>
        <p:spPr>
          <a:xfrm>
            <a:off x="1373750" y="5639589"/>
            <a:ext cx="6386617" cy="722974"/>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082" y="4043455"/>
            <a:ext cx="1491674" cy="348073"/>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7E7FE4-19BA-497B-9A49-8BED85BF3A19}"/>
              </a:ext>
            </a:extLst>
          </p:cNvPr>
          <p:cNvSpPr/>
          <p:nvPr/>
        </p:nvSpPr>
        <p:spPr>
          <a:xfrm>
            <a:off x="5365102" y="480529"/>
            <a:ext cx="3879976" cy="1568843"/>
          </a:xfrm>
          <a:prstGeom prst="ellipse">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90000"/>
                    <a:lumOff val="10000"/>
                  </a:schemeClr>
                </a:solidFill>
              </a:rPr>
              <a:t>Spring 2024 Payment Plan Enrollment Begins December 15</a:t>
            </a:r>
            <a:r>
              <a:rPr lang="en-US" sz="2000" baseline="30000" dirty="0">
                <a:solidFill>
                  <a:schemeClr val="accent6">
                    <a:lumMod val="90000"/>
                    <a:lumOff val="10000"/>
                  </a:schemeClr>
                </a:solidFill>
              </a:rPr>
              <a:t>th</a:t>
            </a:r>
            <a:r>
              <a:rPr lang="en-US" sz="2000" dirty="0">
                <a:solidFill>
                  <a:schemeClr val="accent6">
                    <a:lumMod val="90000"/>
                    <a:lumOff val="10000"/>
                  </a:schemeClr>
                </a:solidFill>
              </a:rPr>
              <a:t> </a:t>
            </a:r>
          </a:p>
        </p:txBody>
      </p:sp>
    </p:spTree>
    <p:extLst>
      <p:ext uri="{BB962C8B-B14F-4D97-AF65-F5344CB8AC3E}">
        <p14:creationId xmlns:p14="http://schemas.microsoft.com/office/powerpoint/2010/main" val="3944440561"/>
      </p:ext>
    </p:extLst>
  </p:cSld>
  <p:clrMapOvr>
    <a:masterClrMapping/>
  </p:clrMapOvr>
  <mc:AlternateContent xmlns:mc="http://schemas.openxmlformats.org/markup-compatibility/2006" xmlns:p14="http://schemas.microsoft.com/office/powerpoint/2010/main">
    <mc:Choice Requires="p14">
      <p:transition spd="slow" p14:dur="2000" advTm="47198"/>
    </mc:Choice>
    <mc:Fallback xmlns="">
      <p:transition spd="slow" advTm="4719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C87D15-A340-4259-BE86-59A639D38E9F}"/>
              </a:ext>
            </a:extLst>
          </p:cNvPr>
          <p:cNvPicPr>
            <a:picLocks noChangeAspect="1"/>
          </p:cNvPicPr>
          <p:nvPr/>
        </p:nvPicPr>
        <p:blipFill rotWithShape="1">
          <a:blip r:embed="rId3"/>
          <a:srcRect t="14483" r="33242" b="18295"/>
          <a:stretch/>
        </p:blipFill>
        <p:spPr>
          <a:xfrm>
            <a:off x="134690" y="2160322"/>
            <a:ext cx="8693834" cy="4665567"/>
          </a:xfrm>
          <a:prstGeom prst="rect">
            <a:avLst/>
          </a:prstGeom>
        </p:spPr>
      </p:pic>
      <p:sp>
        <p:nvSpPr>
          <p:cNvPr id="9" name="Title 2"/>
          <p:cNvSpPr txBox="1">
            <a:spLocks/>
          </p:cNvSpPr>
          <p:nvPr/>
        </p:nvSpPr>
        <p:spPr>
          <a:xfrm>
            <a:off x="0" y="0"/>
            <a:ext cx="9144000" cy="946066"/>
          </a:xfrm>
          <a:prstGeom prst="rect">
            <a:avLst/>
          </a:prstGeom>
          <a:solidFill>
            <a:schemeClr val="bg1"/>
          </a:solidFill>
        </p:spPr>
        <p:txBody>
          <a:bodyPr vert="horz" lIns="91440" tIns="45720" rIns="91440" bIns="45720" rtlCol="0" anchor="b">
            <a:normAutofit fontScale="97500"/>
          </a:bodyPr>
          <a:lstStyle>
            <a:lvl1pPr algn="l" defTabSz="685800" rtl="0" eaLnBrk="1" latinLnBrk="0" hangingPunct="1">
              <a:lnSpc>
                <a:spcPct val="90000"/>
              </a:lnSpc>
              <a:spcBef>
                <a:spcPct val="0"/>
              </a:spcBef>
              <a:buNone/>
              <a:defRPr sz="2250" b="0" kern="1200">
                <a:solidFill>
                  <a:schemeClr val="tx2"/>
                </a:solidFill>
                <a:latin typeface="+mj-lt"/>
                <a:ea typeface="Georgia" charset="0"/>
                <a:cs typeface="Georgia" charset="0"/>
              </a:defRPr>
            </a:lvl1pPr>
          </a:lstStyle>
          <a:p>
            <a:r>
              <a:rPr lang="en-US" sz="2500" b="1" dirty="0"/>
              <a:t>  QUIKPAY -  Enroll in Direct Deposit</a:t>
            </a:r>
            <a:br>
              <a:rPr lang="en-US" sz="2400" b="1" dirty="0"/>
            </a:br>
            <a:endParaRPr lang="en-US" sz="2400" b="1" dirty="0"/>
          </a:p>
        </p:txBody>
      </p:sp>
      <p:cxnSp>
        <p:nvCxnSpPr>
          <p:cNvPr id="10" name="Straight Connector 9"/>
          <p:cNvCxnSpPr/>
          <p:nvPr/>
        </p:nvCxnSpPr>
        <p:spPr>
          <a:xfrm>
            <a:off x="0" y="826936"/>
            <a:ext cx="9144000" cy="7951"/>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7" name="Text Placeholder 1"/>
          <p:cNvSpPr>
            <a:spLocks noGrp="1"/>
          </p:cNvSpPr>
          <p:nvPr>
            <p:ph type="body" idx="1"/>
          </p:nvPr>
        </p:nvSpPr>
        <p:spPr>
          <a:xfrm>
            <a:off x="134690" y="946066"/>
            <a:ext cx="9131681" cy="1268393"/>
          </a:xfrm>
        </p:spPr>
        <p:txBody>
          <a:bodyPr numCol="1"/>
          <a:lstStyle/>
          <a:p>
            <a:r>
              <a:rPr lang="en-US" sz="1800" b="1" dirty="0">
                <a:solidFill>
                  <a:srgbClr val="005BBB"/>
                </a:solidFill>
                <a:latin typeface="Arial" panose="020B0604020202020204" pitchFamily="34" charset="0"/>
                <a:cs typeface="Arial" panose="020B0604020202020204" pitchFamily="34" charset="0"/>
              </a:rPr>
              <a:t>Students Receiving a Refund </a:t>
            </a:r>
          </a:p>
          <a:p>
            <a:pPr marL="628642" lvl="1" indent="-285750" algn="just">
              <a:buFont typeface="Arial" panose="020B0604020202020204" pitchFamily="34" charset="0"/>
              <a:buChar char="•"/>
            </a:pPr>
            <a:endParaRPr lang="en-US" b="1" dirty="0">
              <a:solidFill>
                <a:srgbClr val="005BBB"/>
              </a:solidFill>
              <a:latin typeface="Arial" panose="020B0604020202020204" pitchFamily="34" charset="0"/>
              <a:cs typeface="Arial" panose="020B0604020202020204" pitchFamily="34" charset="0"/>
            </a:endParaRPr>
          </a:p>
          <a:p>
            <a:pPr marL="628642" lvl="1" indent="-285750" algn="just">
              <a:buFont typeface="Arial" panose="020B0604020202020204" pitchFamily="34" charset="0"/>
              <a:buChar char="•"/>
            </a:pPr>
            <a:r>
              <a:rPr lang="en-US" b="1" dirty="0">
                <a:solidFill>
                  <a:srgbClr val="005BBB"/>
                </a:solidFill>
                <a:latin typeface="Arial" panose="020B0604020202020204" pitchFamily="34" charset="0"/>
                <a:cs typeface="Arial" panose="020B0604020202020204" pitchFamily="34" charset="0"/>
              </a:rPr>
              <a:t>Refund is available to you much faster – within 48 business hours</a:t>
            </a:r>
          </a:p>
          <a:p>
            <a:pPr marL="628642" lvl="1" indent="-285750" algn="just">
              <a:buFont typeface="Arial" panose="020B0604020202020204" pitchFamily="34" charset="0"/>
              <a:buChar char="•"/>
            </a:pPr>
            <a:r>
              <a:rPr lang="en-US" b="1" dirty="0">
                <a:solidFill>
                  <a:srgbClr val="005BBB"/>
                </a:solidFill>
                <a:latin typeface="Arial" panose="020B0604020202020204" pitchFamily="34" charset="0"/>
                <a:cs typeface="Arial" panose="020B0604020202020204" pitchFamily="34" charset="0"/>
              </a:rPr>
              <a:t>Safeguard against lost or stolen checks</a:t>
            </a:r>
          </a:p>
          <a:p>
            <a:pPr marL="514342" lvl="1" indent="-171450" algn="just">
              <a:buFont typeface="Arial" panose="020B0604020202020204" pitchFamily="34" charset="0"/>
              <a:buChar char="•"/>
            </a:pPr>
            <a:endParaRPr lang="en-US" b="1" dirty="0">
              <a:solidFill>
                <a:srgbClr val="005BBB"/>
              </a:solidFill>
              <a:latin typeface="Arial" panose="020B0604020202020204" pitchFamily="34" charset="0"/>
              <a:cs typeface="Arial" panose="020B0604020202020204" pitchFamily="34" charset="0"/>
            </a:endParaRPr>
          </a:p>
        </p:txBody>
      </p:sp>
      <p:sp>
        <p:nvSpPr>
          <p:cNvPr id="8" name="Rectangle 7"/>
          <p:cNvSpPr/>
          <p:nvPr/>
        </p:nvSpPr>
        <p:spPr>
          <a:xfrm>
            <a:off x="7317171" y="3189068"/>
            <a:ext cx="1511353" cy="1948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025560" y="5479067"/>
            <a:ext cx="2047854" cy="544769"/>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93276" y="4569771"/>
            <a:ext cx="1649985" cy="307142"/>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999285"/>
      </p:ext>
    </p:extLst>
  </p:cSld>
  <p:clrMapOvr>
    <a:masterClrMapping/>
  </p:clrMapOvr>
  <mc:AlternateContent xmlns:mc="http://schemas.openxmlformats.org/markup-compatibility/2006" xmlns:p14="http://schemas.microsoft.com/office/powerpoint/2010/main">
    <mc:Choice Requires="p14">
      <p:transition spd="slow" p14:dur="2000" advTm="162193"/>
    </mc:Choice>
    <mc:Fallback xmlns="">
      <p:transition spd="slow" advTm="16219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6993" b="23122"/>
          <a:stretch/>
        </p:blipFill>
        <p:spPr>
          <a:xfrm>
            <a:off x="632168" y="3620072"/>
            <a:ext cx="8005428" cy="3196042"/>
          </a:xfrm>
          <a:prstGeom prst="rect">
            <a:avLst/>
          </a:prstGeom>
        </p:spPr>
      </p:pic>
      <p:sp>
        <p:nvSpPr>
          <p:cNvPr id="5" name="Rectangle 4"/>
          <p:cNvSpPr/>
          <p:nvPr/>
        </p:nvSpPr>
        <p:spPr>
          <a:xfrm>
            <a:off x="557731" y="1311355"/>
            <a:ext cx="8210227" cy="1228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quarter" idx="10"/>
          </p:nvPr>
        </p:nvSpPr>
        <p:spPr>
          <a:xfrm>
            <a:off x="436726" y="1314062"/>
            <a:ext cx="8434320" cy="2210473"/>
          </a:xfrm>
        </p:spPr>
        <p:txBody>
          <a:bodyPr>
            <a:normAutofit/>
          </a:bodyPr>
          <a:lstStyle/>
          <a:p>
            <a:pPr lvl="0"/>
            <a:endParaRPr lang="en-US" sz="1350" dirty="0">
              <a:solidFill>
                <a:srgbClr val="C00000"/>
              </a:solidFill>
              <a:latin typeface="Arial" panose="020B0604020202020204" pitchFamily="34" charset="0"/>
              <a:cs typeface="Arial" panose="020B0604020202020204" pitchFamily="34" charset="0"/>
            </a:endParaRPr>
          </a:p>
          <a:p>
            <a:pPr lvl="1">
              <a:lnSpc>
                <a:spcPts val="2500"/>
              </a:lnSpc>
            </a:pPr>
            <a:r>
              <a:rPr lang="en-US" sz="2600" dirty="0">
                <a:solidFill>
                  <a:schemeClr val="tx1"/>
                </a:solidFill>
                <a:latin typeface="Arial" panose="020B0604020202020204" pitchFamily="34" charset="0"/>
                <a:cs typeface="Arial" panose="020B0604020202020204" pitchFamily="34" charset="0"/>
              </a:rPr>
              <a:t>Visit Us In Person at 1Capen</a:t>
            </a:r>
          </a:p>
          <a:p>
            <a:pPr lvl="1">
              <a:lnSpc>
                <a:spcPts val="2500"/>
              </a:lnSpc>
            </a:pPr>
            <a:r>
              <a:rPr lang="en-US" sz="2600" dirty="0">
                <a:latin typeface="Arial" panose="020B0604020202020204" pitchFamily="34" charset="0"/>
                <a:cs typeface="Arial" panose="020B0604020202020204" pitchFamily="34" charset="0"/>
              </a:rPr>
              <a:t>Call Us </a:t>
            </a:r>
            <a:r>
              <a:rPr lang="en-US" sz="2600" dirty="0">
                <a:solidFill>
                  <a:schemeClr val="tx1"/>
                </a:solidFill>
                <a:latin typeface="Arial" panose="020B0604020202020204" pitchFamily="34" charset="0"/>
                <a:cs typeface="Arial" panose="020B0604020202020204" pitchFamily="34" charset="0"/>
              </a:rPr>
              <a:t>(716) 645 – 1800</a:t>
            </a:r>
          </a:p>
          <a:p>
            <a:pPr lvl="1">
              <a:lnSpc>
                <a:spcPts val="2500"/>
              </a:lnSpc>
            </a:pPr>
            <a:r>
              <a:rPr lang="en-US" sz="2600" dirty="0">
                <a:latin typeface="Arial" panose="020B0604020202020204" pitchFamily="34" charset="0"/>
                <a:cs typeface="Arial" panose="020B0604020202020204" pitchFamily="34" charset="0"/>
              </a:rPr>
              <a:t>Chat with Virtual Vic or Contact Us at </a:t>
            </a:r>
            <a:r>
              <a:rPr lang="en-US" sz="2600" dirty="0">
                <a:solidFill>
                  <a:srgbClr val="666666"/>
                </a:solidFill>
                <a:latin typeface="Arial" panose="020B0604020202020204" pitchFamily="34" charset="0"/>
                <a:cs typeface="Arial" panose="020B0604020202020204" pitchFamily="34" charset="0"/>
                <a:hlinkClick r:id="rId4"/>
              </a:rPr>
              <a:t>https://www.buffalo.edu/studentaccounts.html</a:t>
            </a:r>
            <a:endParaRPr lang="en-US" sz="2600" dirty="0">
              <a:solidFill>
                <a:srgbClr val="666666"/>
              </a:solidFill>
              <a:latin typeface="Arial" panose="020B0604020202020204" pitchFamily="34" charset="0"/>
              <a:cs typeface="Arial" panose="020B0604020202020204" pitchFamily="34" charset="0"/>
            </a:endParaRPr>
          </a:p>
          <a:p>
            <a:pPr lvl="1"/>
            <a:endParaRPr lang="en-US" sz="1750" dirty="0">
              <a:solidFill>
                <a:srgbClr val="666666"/>
              </a:solidFill>
              <a:latin typeface="Arial" panose="020B0604020202020204" pitchFamily="34" charset="0"/>
              <a:cs typeface="Arial" panose="020B0604020202020204" pitchFamily="34" charset="0"/>
            </a:endParaRPr>
          </a:p>
          <a:p>
            <a:pPr lvl="1"/>
            <a:endParaRPr lang="en-US" sz="1350" dirty="0">
              <a:solidFill>
                <a:srgbClr val="666666"/>
              </a:solidFill>
              <a:latin typeface="Arial" panose="020B0604020202020204" pitchFamily="34" charset="0"/>
              <a:cs typeface="Arial" panose="020B0604020202020204" pitchFamily="34" charset="0"/>
            </a:endParaRPr>
          </a:p>
          <a:p>
            <a:pPr marL="342900" lvl="1" indent="0">
              <a:buNone/>
            </a:pPr>
            <a:endParaRPr lang="en-US" sz="135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18641" y="831063"/>
            <a:ext cx="5865170" cy="578872"/>
          </a:xfrm>
        </p:spPr>
        <p:txBody>
          <a:bodyPr>
            <a:normAutofit/>
          </a:bodyPr>
          <a:lstStyle/>
          <a:p>
            <a:r>
              <a:rPr lang="en-US" sz="2400" b="1" dirty="0"/>
              <a:t>STUDENT ACCOUNTS</a:t>
            </a:r>
          </a:p>
        </p:txBody>
      </p:sp>
      <p:sp>
        <p:nvSpPr>
          <p:cNvPr id="8" name="Content Placeholder 2">
            <a:extLst>
              <a:ext uri="{FF2B5EF4-FFF2-40B4-BE49-F238E27FC236}">
                <a16:creationId xmlns:a16="http://schemas.microsoft.com/office/drawing/2014/main" id="{B14CC24E-BF63-43A4-901A-111E8065049F}"/>
              </a:ext>
            </a:extLst>
          </p:cNvPr>
          <p:cNvSpPr txBox="1">
            <a:spLocks/>
          </p:cNvSpPr>
          <p:nvPr/>
        </p:nvSpPr>
        <p:spPr>
          <a:xfrm>
            <a:off x="1042255" y="2340742"/>
            <a:ext cx="6900584" cy="684143"/>
          </a:xfrm>
          <a:prstGeom prst="rect">
            <a:avLst/>
          </a:prstGeom>
        </p:spPr>
        <p:txBody>
          <a:bodyPr vert="horz" lIns="91440" tIns="45720" rIns="91440" bIns="45720" rtlCol="0">
            <a:normAutofit/>
          </a:bodyPr>
          <a:lstStyle>
            <a:lvl1pPr marL="0" indent="0" algn="l" defTabSz="685800" rtl="0" eaLnBrk="1" latinLnBrk="0" hangingPunct="1">
              <a:lnSpc>
                <a:spcPts val="1725"/>
              </a:lnSpc>
              <a:spcBef>
                <a:spcPts val="750"/>
              </a:spcBef>
              <a:buClr>
                <a:srgbClr val="005BBB"/>
              </a:buClr>
              <a:buFontTx/>
              <a:buNone/>
              <a:defRPr sz="1275" b="1" kern="1200" baseline="0">
                <a:solidFill>
                  <a:srgbClr val="005BBB"/>
                </a:solidFill>
                <a:latin typeface="Arial" charset="0"/>
                <a:ea typeface="Arial" charset="0"/>
                <a:cs typeface="Arial" charset="0"/>
              </a:defRPr>
            </a:lvl1pPr>
            <a:lvl2pPr marL="552450" indent="-209550" algn="l" defTabSz="685800" rtl="0" eaLnBrk="1" latinLnBrk="0" hangingPunct="1">
              <a:lnSpc>
                <a:spcPts val="1725"/>
              </a:lnSpc>
              <a:spcBef>
                <a:spcPts val="375"/>
              </a:spcBef>
              <a:buClr>
                <a:srgbClr val="005BBB"/>
              </a:buClr>
              <a:buFont typeface="Arial" charset="0"/>
              <a:buChar char="•"/>
              <a:tabLst/>
              <a:defRPr sz="1500" kern="1200" baseline="0">
                <a:solidFill>
                  <a:srgbClr val="828383"/>
                </a:solidFill>
                <a:latin typeface="Arial" charset="0"/>
                <a:ea typeface="Arial" charset="0"/>
                <a:cs typeface="Arial" charset="0"/>
              </a:defRPr>
            </a:lvl2pPr>
            <a:lvl3pPr marL="857250" marR="0" indent="-171450" algn="l" defTabSz="685800" rtl="0" eaLnBrk="1" fontAlgn="auto" latinLnBrk="0" hangingPunct="1">
              <a:lnSpc>
                <a:spcPts val="1725"/>
              </a:lnSpc>
              <a:spcBef>
                <a:spcPts val="375"/>
              </a:spcBef>
              <a:spcAft>
                <a:spcPts val="0"/>
              </a:spcAft>
              <a:buClr>
                <a:srgbClr val="005BBB"/>
              </a:buClr>
              <a:buSzTx/>
              <a:buFont typeface="LucidaGrande" charset="0"/>
              <a:buChar char="-"/>
              <a:tabLst>
                <a:tab pos="857250" algn="l"/>
              </a:tabLst>
              <a:defRPr sz="1500" kern="1200" baseline="0">
                <a:solidFill>
                  <a:srgbClr val="828383"/>
                </a:solidFill>
                <a:latin typeface="Arial" charset="0"/>
                <a:ea typeface="Arial" charset="0"/>
                <a:cs typeface="Arial" charset="0"/>
              </a:defRPr>
            </a:lvl3pPr>
            <a:lvl4pPr marL="12001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rgbClr val="666666"/>
                </a:solidFill>
                <a:latin typeface="Arial" charset="0"/>
                <a:ea typeface="Arial" charset="0"/>
                <a:cs typeface="Arial" charset="0"/>
              </a:defRPr>
            </a:lvl4pPr>
            <a:lvl5pPr marL="15430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rgbClr val="666666"/>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9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090668"/>
      </p:ext>
    </p:extLst>
  </p:cSld>
  <p:clrMapOvr>
    <a:masterClrMapping/>
  </p:clrMapOvr>
  <mc:AlternateContent xmlns:mc="http://schemas.openxmlformats.org/markup-compatibility/2006" xmlns:p14="http://schemas.microsoft.com/office/powerpoint/2010/main">
    <mc:Choice Requires="p14">
      <p:transition spd="slow" p14:dur="2000" advTm="48895"/>
    </mc:Choice>
    <mc:Fallback xmlns="">
      <p:transition spd="slow" advTm="4889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530087" y="2014126"/>
            <a:ext cx="8216348"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From:</a:t>
            </a:r>
            <a:r>
              <a:rPr kumimoji="0" lang="en-US"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 UBeBill@buffalo.edu &lt;UBeBill@buffalo.edu&gt; </a:t>
            </a:r>
            <a:br>
              <a:rPr kumimoji="0" lang="en-US"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br>
            <a:r>
              <a:rPr kumimoji="0" lang="en-US" altLang="en-US" sz="12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Subject:</a:t>
            </a:r>
            <a:r>
              <a:rPr kumimoji="0" lang="en-US"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 Your University at Buffalo </a:t>
            </a:r>
            <a:r>
              <a:rPr kumimoji="0" lang="en-US" altLang="en-US" sz="1200" b="0" i="0" u="none" strike="noStrike" cap="none" normalizeH="0" baseline="0" dirty="0" err="1">
                <a:ln>
                  <a:noFill/>
                </a:ln>
                <a:solidFill>
                  <a:schemeClr val="tx1"/>
                </a:solidFill>
                <a:effectLst/>
                <a:ea typeface="Times New Roman" panose="02020603050405020304" pitchFamily="18" charset="0"/>
                <a:cs typeface="Calibri" panose="020F0502020204030204" pitchFamily="34" charset="0"/>
              </a:rPr>
              <a:t>eBill</a:t>
            </a:r>
            <a:r>
              <a:rPr kumimoji="0" lang="en-US"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 is available online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Name: Victor E. Bull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ID #: 512345678</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Invoice Amount: $ 396.75*</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ea typeface="Calibri" panose="020F0502020204030204" pitchFamily="34"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Your University at Buffalo electronic billing statement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is now available.  You are receiving this notification due to potential new activity on your account such as charges, payments, refunds or Financial Aid activity.  Any unpaid charges from the previous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will be brought forward, and additional charges, payments and credits will be shown.  Paper bill statements are not being mailed to students.  The payment due date and amount due can be found on your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Anticipated aid is being used to reduce the amount due.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ea typeface="Calibri" panose="020F0502020204030204" pitchFamily="34"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Your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reflects account activity as of 12</a:t>
            </a:r>
            <a:r>
              <a:rPr lang="en-US" altLang="en-US" sz="1200" dirty="0">
                <a:ea typeface="Calibri" panose="020F0502020204030204" pitchFamily="34" charset="0"/>
                <a:cs typeface="Courier New" panose="02070309020205020404" pitchFamily="49" charset="0"/>
              </a:rPr>
              <a:t>/27/2023</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the invoice date.  Subsequent activity will not show on your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ea typeface="Calibri" panose="020F0502020204030204" pitchFamily="34"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latin typeface="Arial Unicode MS"/>
              </a:rPr>
              <a:t>To view your </a:t>
            </a:r>
            <a:r>
              <a:rPr lang="en-US" altLang="en-US" sz="1200" dirty="0" err="1">
                <a:latin typeface="Arial Unicode MS"/>
              </a:rPr>
              <a:t>eBill</a:t>
            </a:r>
            <a:r>
              <a:rPr lang="en-US" altLang="en-US" sz="1200" dirty="0">
                <a:latin typeface="Arial Unicode MS"/>
              </a:rPr>
              <a:t>, current account activity or to make a payment: </a:t>
            </a:r>
          </a:p>
          <a:p>
            <a:pPr marL="228600" indent="-228600" defTabSz="914400" eaLnBrk="0" fontAlgn="base" hangingPunct="0">
              <a:spcBef>
                <a:spcPct val="0"/>
              </a:spcBef>
              <a:spcAft>
                <a:spcPct val="0"/>
              </a:spcAft>
              <a:buFontTx/>
              <a:buAutoNum type="arabicPeriod"/>
            </a:pPr>
            <a:r>
              <a:rPr lang="en-US" altLang="en-US" sz="1200" dirty="0">
                <a:latin typeface="Arial Unicode MS"/>
              </a:rPr>
              <a:t>Log into your HUB Student Center through </a:t>
            </a:r>
            <a:r>
              <a:rPr lang="en-US" altLang="en-US" sz="1200" dirty="0">
                <a:latin typeface="Arial Unicode MS"/>
                <a:hlinkClick r:id="rId3"/>
              </a:rPr>
              <a:t>myub.buffalo.edu</a:t>
            </a:r>
            <a:r>
              <a:rPr lang="en-US" altLang="en-US" sz="1200" dirty="0">
                <a:latin typeface="Arial Unicode MS"/>
              </a:rPr>
              <a:t>. </a:t>
            </a:r>
          </a:p>
          <a:p>
            <a:pPr marL="228600" indent="-228600" defTabSz="914400" eaLnBrk="0" fontAlgn="base" hangingPunct="0">
              <a:spcBef>
                <a:spcPct val="0"/>
              </a:spcBef>
              <a:spcAft>
                <a:spcPct val="0"/>
              </a:spcAft>
              <a:buFontTx/>
              <a:buAutoNum type="arabicPeriod"/>
            </a:pPr>
            <a:r>
              <a:rPr lang="en-US" altLang="en-US" sz="1200" dirty="0">
                <a:latin typeface="Arial Unicode MS"/>
              </a:rPr>
              <a:t>In your Student Center, click on Billing / Payments tile. </a:t>
            </a:r>
          </a:p>
          <a:p>
            <a:pPr marL="228600" indent="-228600" defTabSz="914400" eaLnBrk="0" fontAlgn="base" hangingPunct="0">
              <a:spcBef>
                <a:spcPct val="0"/>
              </a:spcBef>
              <a:spcAft>
                <a:spcPct val="0"/>
              </a:spcAft>
              <a:buFontTx/>
              <a:buAutoNum type="arabicPeriod"/>
            </a:pPr>
            <a:r>
              <a:rPr lang="en-US" altLang="en-US" sz="1200" dirty="0">
                <a:latin typeface="Arial Unicode MS"/>
              </a:rPr>
              <a:t>You will then be brought into </a:t>
            </a:r>
            <a:r>
              <a:rPr lang="en-US" altLang="en-US" sz="1200" dirty="0" err="1">
                <a:latin typeface="Arial Unicode MS"/>
              </a:rPr>
              <a:t>QuikPAY</a:t>
            </a:r>
            <a:r>
              <a:rPr lang="en-US" altLang="en-US" sz="1200" dirty="0">
                <a:latin typeface="Arial Unicode MS"/>
              </a:rPr>
              <a:t>. </a:t>
            </a:r>
          </a:p>
          <a:p>
            <a:pPr marL="228600" indent="-228600" defTabSz="914400" eaLnBrk="0" fontAlgn="base" hangingPunct="0">
              <a:spcBef>
                <a:spcPct val="0"/>
              </a:spcBef>
              <a:spcAft>
                <a:spcPct val="0"/>
              </a:spcAft>
              <a:buFontTx/>
              <a:buAutoNum type="arabicPeriod"/>
            </a:pPr>
            <a:r>
              <a:rPr lang="en-US" altLang="en-US" sz="1200" dirty="0">
                <a:latin typeface="Arial Unicode MS"/>
              </a:rPr>
              <a:t>Click on View &amp; Pay Accounts</a:t>
            </a:r>
          </a:p>
          <a:p>
            <a:pPr marL="228600" indent="-228600" defTabSz="914400" eaLnBrk="0" fontAlgn="base" hangingPunct="0">
              <a:spcBef>
                <a:spcPct val="0"/>
              </a:spcBef>
              <a:spcAft>
                <a:spcPct val="0"/>
              </a:spcAft>
              <a:buFontTx/>
              <a:buAutoNum type="arabicPeriod"/>
            </a:pPr>
            <a:endParaRPr lang="en-US" altLang="en-US" sz="1200" dirty="0">
              <a:latin typeface="Arial Unicode MS"/>
            </a:endParaRPr>
          </a:p>
          <a:p>
            <a:pPr marR="0" lvl="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A guide explaining how to read your student bill is available on the following website:  buffalo.edu/</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studentaccounts</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/billing/access-and-read-your-bill</a:t>
            </a:r>
            <a:r>
              <a:rPr kumimoji="0" lang="en-US" altLang="en-US" sz="1200" b="0" i="0" u="none" strike="noStrike" cap="none" normalizeH="0" baseline="0" dirty="0">
                <a:ln>
                  <a:noFill/>
                </a:ln>
                <a:solidFill>
                  <a:schemeClr val="tx1"/>
                </a:solidFill>
                <a:effectLst/>
              </a:rPr>
              <a:t> </a:t>
            </a:r>
          </a:p>
        </p:txBody>
      </p:sp>
      <p:sp>
        <p:nvSpPr>
          <p:cNvPr id="3" name="Title 2"/>
          <p:cNvSpPr>
            <a:spLocks noGrp="1"/>
          </p:cNvSpPr>
          <p:nvPr>
            <p:ph type="title"/>
          </p:nvPr>
        </p:nvSpPr>
        <p:spPr>
          <a:xfrm>
            <a:off x="453328" y="834918"/>
            <a:ext cx="7886700" cy="868430"/>
          </a:xfrm>
        </p:spPr>
        <p:txBody>
          <a:bodyPr>
            <a:normAutofit/>
          </a:bodyPr>
          <a:lstStyle/>
          <a:p>
            <a:r>
              <a:rPr lang="en-US" b="1" dirty="0" err="1">
                <a:solidFill>
                  <a:srgbClr val="005BBB"/>
                </a:solidFill>
                <a:cs typeface="Arial" charset="0"/>
              </a:rPr>
              <a:t>eBill</a:t>
            </a:r>
            <a:r>
              <a:rPr lang="en-US" b="1" dirty="0">
                <a:solidFill>
                  <a:srgbClr val="005BBB"/>
                </a:solidFill>
                <a:cs typeface="Arial" charset="0"/>
              </a:rPr>
              <a:t> Notification</a:t>
            </a:r>
            <a:endParaRPr lang="en-US" dirty="0">
              <a:solidFill>
                <a:srgbClr val="005BBB"/>
              </a:solidFill>
            </a:endParaRPr>
          </a:p>
        </p:txBody>
      </p:sp>
      <p:grpSp>
        <p:nvGrpSpPr>
          <p:cNvPr id="2" name="Group 1"/>
          <p:cNvGrpSpPr/>
          <p:nvPr/>
        </p:nvGrpSpPr>
        <p:grpSpPr>
          <a:xfrm>
            <a:off x="3690020" y="2406583"/>
            <a:ext cx="1274037" cy="559694"/>
            <a:chOff x="2773867" y="3305734"/>
            <a:chExt cx="953664" cy="646944"/>
          </a:xfrm>
        </p:grpSpPr>
        <p:sp>
          <p:nvSpPr>
            <p:cNvPr id="8" name="TextBox 7"/>
            <p:cNvSpPr txBox="1"/>
            <p:nvPr/>
          </p:nvSpPr>
          <p:spPr>
            <a:xfrm>
              <a:off x="2920201" y="3305734"/>
              <a:ext cx="518922" cy="346861"/>
            </a:xfrm>
            <a:prstGeom prst="rect">
              <a:avLst/>
            </a:prstGeom>
            <a:noFill/>
          </p:spPr>
          <p:txBody>
            <a:bodyPr wrap="square" rtlCol="0">
              <a:spAutoFit/>
            </a:bodyPr>
            <a:lstStyle/>
            <a:p>
              <a:endParaRPr lang="en-US" sz="1350" b="1" dirty="0">
                <a:solidFill>
                  <a:schemeClr val="tx2"/>
                </a:solidFill>
                <a:latin typeface="+mj-lt"/>
                <a:ea typeface="Arial" charset="0"/>
                <a:cs typeface="Arial" charset="0"/>
              </a:endParaRPr>
            </a:p>
          </p:txBody>
        </p:sp>
        <p:sp>
          <p:nvSpPr>
            <p:cNvPr id="11" name="TextBox 10"/>
            <p:cNvSpPr txBox="1"/>
            <p:nvPr/>
          </p:nvSpPr>
          <p:spPr>
            <a:xfrm>
              <a:off x="2773867" y="3605817"/>
              <a:ext cx="953664" cy="346861"/>
            </a:xfrm>
            <a:prstGeom prst="rect">
              <a:avLst/>
            </a:prstGeom>
            <a:noFill/>
          </p:spPr>
          <p:txBody>
            <a:bodyPr wrap="square" rtlCol="0">
              <a:spAutoFit/>
            </a:bodyPr>
            <a:lstStyle/>
            <a:p>
              <a:r>
                <a:rPr lang="en-US" sz="1350" dirty="0">
                  <a:solidFill>
                    <a:srgbClr val="00C7B1"/>
                  </a:solidFill>
                  <a:latin typeface="+mj-lt"/>
                  <a:ea typeface="Arial" charset="0"/>
                  <a:cs typeface="Arial" charset="0"/>
                </a:rPr>
                <a:t>   </a:t>
              </a:r>
              <a:endParaRPr lang="en-US" sz="1350" b="1" dirty="0">
                <a:solidFill>
                  <a:schemeClr val="tx2"/>
                </a:solidFill>
                <a:latin typeface="+mj-lt"/>
                <a:ea typeface="Arial" charset="0"/>
                <a:cs typeface="Arial" charset="0"/>
              </a:endParaRPr>
            </a:p>
          </p:txBody>
        </p:sp>
      </p:grpSp>
      <p:sp>
        <p:nvSpPr>
          <p:cNvPr id="14" name="Freeform 13"/>
          <p:cNvSpPr/>
          <p:nvPr/>
        </p:nvSpPr>
        <p:spPr>
          <a:xfrm>
            <a:off x="5563655" y="1261715"/>
            <a:ext cx="436413" cy="15824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15" name="Freeform 14"/>
          <p:cNvSpPr/>
          <p:nvPr/>
        </p:nvSpPr>
        <p:spPr>
          <a:xfrm rot="10800000">
            <a:off x="8320574" y="1284017"/>
            <a:ext cx="436413" cy="15824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6" name="TextBox 5"/>
          <p:cNvSpPr txBox="1"/>
          <p:nvPr/>
        </p:nvSpPr>
        <p:spPr>
          <a:xfrm>
            <a:off x="5662672" y="1275354"/>
            <a:ext cx="2992346" cy="1600438"/>
          </a:xfrm>
          <a:prstGeom prst="rect">
            <a:avLst/>
          </a:prstGeom>
          <a:noFill/>
        </p:spPr>
        <p:txBody>
          <a:bodyPr wrap="square" rtlCol="0">
            <a:spAutoFit/>
          </a:bodyPr>
          <a:lstStyle/>
          <a:p>
            <a:pPr algn="ctr"/>
            <a:r>
              <a:rPr lang="en-US" sz="1400" b="1" dirty="0">
                <a:solidFill>
                  <a:schemeClr val="tx2"/>
                </a:solidFill>
              </a:rPr>
              <a:t>On December 27</a:t>
            </a:r>
            <a:r>
              <a:rPr lang="en-US" sz="1400" b="1" baseline="30000" dirty="0">
                <a:solidFill>
                  <a:schemeClr val="tx2"/>
                </a:solidFill>
              </a:rPr>
              <a:t>th</a:t>
            </a:r>
            <a:r>
              <a:rPr lang="en-US" sz="1400" b="1" dirty="0">
                <a:solidFill>
                  <a:schemeClr val="tx2"/>
                </a:solidFill>
              </a:rPr>
              <a:t>,</a:t>
            </a:r>
          </a:p>
          <a:p>
            <a:pPr algn="ctr"/>
            <a:r>
              <a:rPr lang="en-US" sz="1400" b="1" dirty="0">
                <a:solidFill>
                  <a:schemeClr val="tx2"/>
                </a:solidFill>
              </a:rPr>
              <a:t>You will ONLY receive this email, sent to your @buffalo.edu email address</a:t>
            </a:r>
          </a:p>
          <a:p>
            <a:pPr algn="ctr"/>
            <a:endParaRPr lang="en-US" sz="1400" b="1" dirty="0">
              <a:solidFill>
                <a:schemeClr val="tx2"/>
              </a:solidFill>
            </a:endParaRPr>
          </a:p>
          <a:p>
            <a:pPr algn="ctr"/>
            <a:r>
              <a:rPr lang="en-US" sz="1400" b="1" dirty="0">
                <a:solidFill>
                  <a:schemeClr val="tx2"/>
                </a:solidFill>
              </a:rPr>
              <a:t>You will NOT get a paper bill </a:t>
            </a:r>
          </a:p>
          <a:p>
            <a:pPr algn="ctr"/>
            <a:r>
              <a:rPr lang="en-US" sz="1400" b="1" dirty="0">
                <a:solidFill>
                  <a:schemeClr val="tx2"/>
                </a:solidFill>
              </a:rPr>
              <a:t>mailed to you</a:t>
            </a:r>
          </a:p>
        </p:txBody>
      </p:sp>
    </p:spTree>
    <p:extLst>
      <p:ext uri="{BB962C8B-B14F-4D97-AF65-F5344CB8AC3E}">
        <p14:creationId xmlns:p14="http://schemas.microsoft.com/office/powerpoint/2010/main" val="2916692721"/>
      </p:ext>
    </p:extLst>
  </p:cSld>
  <p:clrMapOvr>
    <a:masterClrMapping/>
  </p:clrMapOvr>
  <mc:AlternateContent xmlns:mc="http://schemas.openxmlformats.org/markup-compatibility/2006" xmlns:p14="http://schemas.microsoft.com/office/powerpoint/2010/main">
    <mc:Choice Requires="p14">
      <p:transition spd="slow" p14:dur="2000" advTm="64087"/>
    </mc:Choice>
    <mc:Fallback xmlns="">
      <p:transition spd="slow" advTm="6408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75594F-F946-024B-7523-605549AB5E1A}"/>
              </a:ext>
            </a:extLst>
          </p:cNvPr>
          <p:cNvPicPr>
            <a:picLocks noChangeAspect="1"/>
          </p:cNvPicPr>
          <p:nvPr/>
        </p:nvPicPr>
        <p:blipFill>
          <a:blip r:embed="rId3"/>
          <a:stretch>
            <a:fillRect/>
          </a:stretch>
        </p:blipFill>
        <p:spPr>
          <a:xfrm>
            <a:off x="0" y="1648742"/>
            <a:ext cx="9144000" cy="4177884"/>
          </a:xfrm>
          <a:prstGeom prst="rect">
            <a:avLst/>
          </a:prstGeom>
        </p:spPr>
      </p:pic>
      <p:sp>
        <p:nvSpPr>
          <p:cNvPr id="3" name="Title 2"/>
          <p:cNvSpPr>
            <a:spLocks noGrp="1"/>
          </p:cNvSpPr>
          <p:nvPr>
            <p:ph type="title"/>
          </p:nvPr>
        </p:nvSpPr>
        <p:spPr>
          <a:xfrm>
            <a:off x="304876" y="594828"/>
            <a:ext cx="7886700" cy="868430"/>
          </a:xfrm>
        </p:spPr>
        <p:txBody>
          <a:bodyPr>
            <a:normAutofit/>
          </a:bodyPr>
          <a:lstStyle/>
          <a:p>
            <a:r>
              <a:rPr lang="en-US" b="1" dirty="0">
                <a:solidFill>
                  <a:srgbClr val="005BBB"/>
                </a:solidFill>
                <a:cs typeface="Arial" charset="0"/>
              </a:rPr>
              <a:t>HUB STUDENT CENTER</a:t>
            </a:r>
            <a:endParaRPr lang="en-US" dirty="0">
              <a:solidFill>
                <a:srgbClr val="005BBB"/>
              </a:solidFill>
            </a:endParaRPr>
          </a:p>
        </p:txBody>
      </p:sp>
      <p:grpSp>
        <p:nvGrpSpPr>
          <p:cNvPr id="4" name="Group 3"/>
          <p:cNvGrpSpPr/>
          <p:nvPr/>
        </p:nvGrpSpPr>
        <p:grpSpPr>
          <a:xfrm>
            <a:off x="5608424" y="594828"/>
            <a:ext cx="3535576" cy="4174774"/>
            <a:chOff x="5569852" y="681769"/>
            <a:chExt cx="3535576" cy="4174774"/>
          </a:xfrm>
        </p:grpSpPr>
        <p:pic>
          <p:nvPicPr>
            <p:cNvPr id="7" name="Picture 6" descr="Murphspot: Murphspot Mascot Bracket 2016 - South Region"/>
            <p:cNvPicPr>
              <a:picLocks noChangeAspect="1"/>
            </p:cNvPicPr>
            <p:nvPr/>
          </p:nvPicPr>
          <p:blipFill rotWithShape="1">
            <a:blip r:embed="rId4">
              <a:extLst>
                <a:ext uri="{28A0092B-C50C-407E-A947-70E740481C1C}">
                  <a14:useLocalDpi xmlns:a14="http://schemas.microsoft.com/office/drawing/2010/main" val="0"/>
                </a:ext>
              </a:extLst>
            </a:blip>
            <a:srcRect l="17500" r="15556"/>
            <a:stretch/>
          </p:blipFill>
          <p:spPr>
            <a:xfrm>
              <a:off x="7518364" y="1469795"/>
              <a:ext cx="1587064" cy="3386748"/>
            </a:xfrm>
            <a:prstGeom prst="rect">
              <a:avLst/>
            </a:prstGeom>
          </p:spPr>
        </p:pic>
        <p:sp>
          <p:nvSpPr>
            <p:cNvPr id="2" name="Oval Callout 1"/>
            <p:cNvSpPr/>
            <p:nvPr/>
          </p:nvSpPr>
          <p:spPr>
            <a:xfrm>
              <a:off x="5569852" y="681769"/>
              <a:ext cx="2092540" cy="1246061"/>
            </a:xfrm>
            <a:prstGeom prst="wedgeEllipseCallout">
              <a:avLst>
                <a:gd name="adj1" fmla="val 52183"/>
                <a:gd name="adj2" fmla="val 55890"/>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Okay, how do I find my </a:t>
              </a:r>
              <a:r>
                <a:rPr lang="en-US" dirty="0" err="1"/>
                <a:t>eBill</a:t>
              </a:r>
              <a:r>
                <a:rPr lang="en-US" dirty="0"/>
                <a:t>?</a:t>
              </a:r>
            </a:p>
          </p:txBody>
        </p:sp>
      </p:grpSp>
      <p:sp>
        <p:nvSpPr>
          <p:cNvPr id="14" name="Down Arrow 13"/>
          <p:cNvSpPr/>
          <p:nvPr/>
        </p:nvSpPr>
        <p:spPr>
          <a:xfrm rot="10800000">
            <a:off x="4170081" y="4136709"/>
            <a:ext cx="1123814" cy="81981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373277"/>
      </p:ext>
    </p:extLst>
  </p:cSld>
  <p:clrMapOvr>
    <a:masterClrMapping/>
  </p:clrMapOvr>
  <mc:AlternateContent xmlns:mc="http://schemas.openxmlformats.org/markup-compatibility/2006" xmlns:p14="http://schemas.microsoft.com/office/powerpoint/2010/main">
    <mc:Choice Requires="p14">
      <p:transition spd="slow" p14:dur="2000" advTm="21370"/>
    </mc:Choice>
    <mc:Fallback xmlns="">
      <p:transition spd="slow" advTm="2137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38" t="14136" r="3573" b="7064"/>
          <a:stretch/>
        </p:blipFill>
        <p:spPr>
          <a:xfrm>
            <a:off x="75859" y="1120124"/>
            <a:ext cx="8882474" cy="3922931"/>
          </a:xfrm>
          <a:prstGeom prst="rect">
            <a:avLst/>
          </a:prstGeom>
        </p:spPr>
      </p:pic>
      <p:cxnSp>
        <p:nvCxnSpPr>
          <p:cNvPr id="10" name="Straight Connector 9"/>
          <p:cNvCxnSpPr/>
          <p:nvPr/>
        </p:nvCxnSpPr>
        <p:spPr>
          <a:xfrm>
            <a:off x="0" y="826936"/>
            <a:ext cx="9144000" cy="7951"/>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73353" y="1847803"/>
            <a:ext cx="1368996" cy="1948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0" y="241160"/>
            <a:ext cx="9144000" cy="704906"/>
          </a:xfrm>
          <a:prstGeom prst="rect">
            <a:avLst/>
          </a:prstGeom>
          <a:solidFill>
            <a:schemeClr val="bg1"/>
          </a:solidFill>
        </p:spPr>
        <p:txBody>
          <a:bodyPr vert="horz" lIns="91440" tIns="45720" rIns="91440" bIns="45720" rtlCol="0" anchor="b">
            <a:normAutofit fontScale="97500"/>
          </a:bodyPr>
          <a:lstStyle>
            <a:lvl1pPr algn="l" defTabSz="685800" rtl="0" eaLnBrk="1" latinLnBrk="0" hangingPunct="1">
              <a:lnSpc>
                <a:spcPct val="90000"/>
              </a:lnSpc>
              <a:spcBef>
                <a:spcPct val="0"/>
              </a:spcBef>
              <a:buNone/>
              <a:defRPr sz="2250" b="0" kern="1200">
                <a:solidFill>
                  <a:schemeClr val="tx2"/>
                </a:solidFill>
                <a:latin typeface="+mj-lt"/>
                <a:ea typeface="Georgia" charset="0"/>
                <a:cs typeface="Georgia" charset="0"/>
              </a:defRPr>
            </a:lvl1pPr>
          </a:lstStyle>
          <a:p>
            <a:r>
              <a:rPr lang="en-US" sz="2500" b="1" dirty="0"/>
              <a:t>  QUIKPAY – View &amp; Print Your </a:t>
            </a:r>
            <a:r>
              <a:rPr lang="en-US" sz="2500" b="1" dirty="0" err="1"/>
              <a:t>eBill</a:t>
            </a:r>
            <a:endParaRPr lang="en-US" sz="2400" b="1" dirty="0"/>
          </a:p>
        </p:txBody>
      </p:sp>
      <p:sp>
        <p:nvSpPr>
          <p:cNvPr id="9" name="Rectangle 8"/>
          <p:cNvSpPr/>
          <p:nvPr/>
        </p:nvSpPr>
        <p:spPr>
          <a:xfrm>
            <a:off x="6941130" y="1915275"/>
            <a:ext cx="1975637" cy="224385"/>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srcRect l="19228" t="25524" r="4106" b="42520"/>
          <a:stretch/>
        </p:blipFill>
        <p:spPr>
          <a:xfrm>
            <a:off x="1640894" y="4893920"/>
            <a:ext cx="7308696" cy="1623566"/>
          </a:xfrm>
          <a:prstGeom prst="rect">
            <a:avLst/>
          </a:prstGeom>
        </p:spPr>
      </p:pic>
      <p:sp>
        <p:nvSpPr>
          <p:cNvPr id="12" name="Rectangle 11"/>
          <p:cNvSpPr/>
          <p:nvPr/>
        </p:nvSpPr>
        <p:spPr>
          <a:xfrm>
            <a:off x="5265118" y="3249872"/>
            <a:ext cx="3651649" cy="1170089"/>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7928948" y="2740040"/>
            <a:ext cx="767055" cy="58735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5"/>
          <a:srcRect l="2954" t="35962" r="82202" b="7218"/>
          <a:stretch/>
        </p:blipFill>
        <p:spPr>
          <a:xfrm>
            <a:off x="193625" y="2216733"/>
            <a:ext cx="1385455" cy="2826327"/>
          </a:xfrm>
          <a:prstGeom prst="rect">
            <a:avLst/>
          </a:prstGeom>
        </p:spPr>
      </p:pic>
      <p:sp>
        <p:nvSpPr>
          <p:cNvPr id="7" name="Rectangle 6"/>
          <p:cNvSpPr/>
          <p:nvPr/>
        </p:nvSpPr>
        <p:spPr>
          <a:xfrm>
            <a:off x="146416" y="3801559"/>
            <a:ext cx="1422840" cy="331790"/>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9E00E46-14C6-4132-84E7-45EAAAACA30A}"/>
              </a:ext>
            </a:extLst>
          </p:cNvPr>
          <p:cNvSpPr txBox="1"/>
          <p:nvPr/>
        </p:nvSpPr>
        <p:spPr>
          <a:xfrm>
            <a:off x="1791994" y="6148509"/>
            <a:ext cx="1282132" cy="707886"/>
          </a:xfrm>
          <a:prstGeom prst="rect">
            <a:avLst/>
          </a:prstGeom>
          <a:solidFill>
            <a:schemeClr val="bg1"/>
          </a:solidFill>
        </p:spPr>
        <p:txBody>
          <a:bodyPr wrap="square" rtlCol="0">
            <a:spAutoFit/>
          </a:bodyPr>
          <a:lstStyle/>
          <a:p>
            <a:r>
              <a:rPr lang="en-US" sz="800" b="1" dirty="0"/>
              <a:t>12/10/2022</a:t>
            </a:r>
          </a:p>
          <a:p>
            <a:endParaRPr lang="en-US" sz="800" b="1" dirty="0"/>
          </a:p>
          <a:p>
            <a:r>
              <a:rPr lang="en-US" sz="800" b="1" dirty="0"/>
              <a:t>12/10/2022</a:t>
            </a:r>
          </a:p>
          <a:p>
            <a:endParaRPr lang="en-US" sz="800" b="1" dirty="0"/>
          </a:p>
          <a:p>
            <a:endParaRPr lang="en-US" sz="800" b="1" dirty="0"/>
          </a:p>
        </p:txBody>
      </p:sp>
      <p:sp>
        <p:nvSpPr>
          <p:cNvPr id="16" name="TextBox 15">
            <a:extLst>
              <a:ext uri="{FF2B5EF4-FFF2-40B4-BE49-F238E27FC236}">
                <a16:creationId xmlns:a16="http://schemas.microsoft.com/office/drawing/2014/main" id="{30FCA5CC-8D06-4519-8F8B-E300C7F88652}"/>
              </a:ext>
            </a:extLst>
          </p:cNvPr>
          <p:cNvSpPr txBox="1"/>
          <p:nvPr/>
        </p:nvSpPr>
        <p:spPr>
          <a:xfrm>
            <a:off x="5567160" y="6148509"/>
            <a:ext cx="1282132" cy="707886"/>
          </a:xfrm>
          <a:prstGeom prst="rect">
            <a:avLst/>
          </a:prstGeom>
          <a:solidFill>
            <a:schemeClr val="bg1"/>
          </a:solidFill>
        </p:spPr>
        <p:txBody>
          <a:bodyPr wrap="square" rtlCol="0">
            <a:spAutoFit/>
          </a:bodyPr>
          <a:lstStyle/>
          <a:p>
            <a:r>
              <a:rPr lang="en-US" sz="800" b="1" dirty="0"/>
              <a:t>Fall 2022</a:t>
            </a:r>
          </a:p>
          <a:p>
            <a:endParaRPr lang="en-US" sz="800" b="1" dirty="0"/>
          </a:p>
          <a:p>
            <a:r>
              <a:rPr lang="en-US" sz="800" b="1" dirty="0"/>
              <a:t>Fall 2022</a:t>
            </a:r>
          </a:p>
          <a:p>
            <a:endParaRPr lang="en-US" sz="800" b="1" dirty="0"/>
          </a:p>
          <a:p>
            <a:endParaRPr lang="en-US" sz="800" b="1" dirty="0"/>
          </a:p>
        </p:txBody>
      </p:sp>
      <p:sp>
        <p:nvSpPr>
          <p:cNvPr id="17" name="Oval 16">
            <a:extLst>
              <a:ext uri="{FF2B5EF4-FFF2-40B4-BE49-F238E27FC236}">
                <a16:creationId xmlns:a16="http://schemas.microsoft.com/office/drawing/2014/main" id="{C36B896D-C042-434E-ACD9-638A937D436F}"/>
              </a:ext>
            </a:extLst>
          </p:cNvPr>
          <p:cNvSpPr/>
          <p:nvPr/>
        </p:nvSpPr>
        <p:spPr>
          <a:xfrm>
            <a:off x="5871098" y="484262"/>
            <a:ext cx="2940578" cy="1037062"/>
          </a:xfrm>
          <a:prstGeom prst="ellipse">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Bill Due by</a:t>
            </a:r>
          </a:p>
          <a:p>
            <a:pPr algn="ctr"/>
            <a:r>
              <a:rPr lang="en-US" dirty="0">
                <a:solidFill>
                  <a:schemeClr val="tx2"/>
                </a:solidFill>
              </a:rPr>
              <a:t>January 24, 2024</a:t>
            </a:r>
          </a:p>
        </p:txBody>
      </p:sp>
      <p:sp>
        <p:nvSpPr>
          <p:cNvPr id="18" name="Down Arrow 15">
            <a:extLst>
              <a:ext uri="{FF2B5EF4-FFF2-40B4-BE49-F238E27FC236}">
                <a16:creationId xmlns:a16="http://schemas.microsoft.com/office/drawing/2014/main" id="{750C699E-519B-4047-931E-D36ED195FF9D}"/>
              </a:ext>
            </a:extLst>
          </p:cNvPr>
          <p:cNvSpPr/>
          <p:nvPr/>
        </p:nvSpPr>
        <p:spPr>
          <a:xfrm rot="14566363">
            <a:off x="879660" y="4913149"/>
            <a:ext cx="622321" cy="103196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BFC18DD-84AF-4E64-8168-FC9F2ADD4B82}"/>
              </a:ext>
            </a:extLst>
          </p:cNvPr>
          <p:cNvSpPr/>
          <p:nvPr/>
        </p:nvSpPr>
        <p:spPr>
          <a:xfrm>
            <a:off x="1753438" y="4491697"/>
            <a:ext cx="7163329" cy="463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3079E39-9A1C-4C1C-B928-43894E814501}"/>
              </a:ext>
            </a:extLst>
          </p:cNvPr>
          <p:cNvSpPr txBox="1"/>
          <p:nvPr/>
        </p:nvSpPr>
        <p:spPr>
          <a:xfrm>
            <a:off x="3355942" y="6150114"/>
            <a:ext cx="2211217" cy="707886"/>
          </a:xfrm>
          <a:prstGeom prst="rect">
            <a:avLst/>
          </a:prstGeom>
          <a:solidFill>
            <a:schemeClr val="bg1"/>
          </a:solidFill>
        </p:spPr>
        <p:txBody>
          <a:bodyPr wrap="square" rtlCol="0">
            <a:spAutoFit/>
          </a:bodyPr>
          <a:lstStyle/>
          <a:p>
            <a:r>
              <a:rPr lang="en-US" sz="800" b="1" dirty="0"/>
              <a:t>Payment on Account - </a:t>
            </a:r>
            <a:r>
              <a:rPr lang="en-US" sz="800" b="1" dirty="0" err="1"/>
              <a:t>eCheck</a:t>
            </a:r>
            <a:r>
              <a:rPr lang="en-US" sz="800" b="1" dirty="0"/>
              <a:t> </a:t>
            </a:r>
          </a:p>
          <a:p>
            <a:endParaRPr lang="en-US" sz="800" b="1" dirty="0"/>
          </a:p>
          <a:p>
            <a:r>
              <a:rPr lang="en-US" sz="800" b="1" dirty="0"/>
              <a:t>Payment on Account - CC</a:t>
            </a:r>
          </a:p>
          <a:p>
            <a:endParaRPr lang="en-US" sz="800" b="1" dirty="0"/>
          </a:p>
          <a:p>
            <a:endParaRPr lang="en-US" sz="800" b="1" dirty="0"/>
          </a:p>
        </p:txBody>
      </p:sp>
      <p:sp>
        <p:nvSpPr>
          <p:cNvPr id="20" name="TextBox 19">
            <a:extLst>
              <a:ext uri="{FF2B5EF4-FFF2-40B4-BE49-F238E27FC236}">
                <a16:creationId xmlns:a16="http://schemas.microsoft.com/office/drawing/2014/main" id="{7961C61F-D3EE-4F77-AB28-1C7681D0AFAB}"/>
              </a:ext>
            </a:extLst>
          </p:cNvPr>
          <p:cNvSpPr txBox="1"/>
          <p:nvPr/>
        </p:nvSpPr>
        <p:spPr>
          <a:xfrm>
            <a:off x="4385569" y="3605436"/>
            <a:ext cx="827497" cy="707886"/>
          </a:xfrm>
          <a:prstGeom prst="rect">
            <a:avLst/>
          </a:prstGeom>
          <a:solidFill>
            <a:schemeClr val="bg1"/>
          </a:solidFill>
        </p:spPr>
        <p:txBody>
          <a:bodyPr wrap="square" rtlCol="0">
            <a:spAutoFit/>
          </a:bodyPr>
          <a:lstStyle/>
          <a:p>
            <a:r>
              <a:rPr lang="en-US" sz="800" b="1" dirty="0"/>
              <a:t>$ 361.90</a:t>
            </a:r>
          </a:p>
          <a:p>
            <a:endParaRPr lang="en-US" sz="800" b="1" dirty="0"/>
          </a:p>
          <a:p>
            <a:endParaRPr lang="en-US" sz="800" b="1" dirty="0"/>
          </a:p>
          <a:p>
            <a:endParaRPr lang="en-US" sz="800" b="1" dirty="0"/>
          </a:p>
          <a:p>
            <a:endParaRPr lang="en-US" sz="800" b="1" dirty="0"/>
          </a:p>
        </p:txBody>
      </p:sp>
      <p:sp>
        <p:nvSpPr>
          <p:cNvPr id="21" name="TextBox 20">
            <a:extLst>
              <a:ext uri="{FF2B5EF4-FFF2-40B4-BE49-F238E27FC236}">
                <a16:creationId xmlns:a16="http://schemas.microsoft.com/office/drawing/2014/main" id="{27402FEB-1014-A15B-2D19-65110687CC88}"/>
              </a:ext>
            </a:extLst>
          </p:cNvPr>
          <p:cNvSpPr txBox="1"/>
          <p:nvPr/>
        </p:nvSpPr>
        <p:spPr>
          <a:xfrm>
            <a:off x="7520473" y="3589275"/>
            <a:ext cx="1161664" cy="461665"/>
          </a:xfrm>
          <a:prstGeom prst="rect">
            <a:avLst/>
          </a:prstGeom>
          <a:solidFill>
            <a:schemeClr val="bg1"/>
          </a:solidFill>
        </p:spPr>
        <p:txBody>
          <a:bodyPr wrap="square" rtlCol="0">
            <a:spAutoFit/>
          </a:bodyPr>
          <a:lstStyle/>
          <a:p>
            <a:pPr algn="r"/>
            <a:r>
              <a:rPr lang="en-US" sz="800" b="1" dirty="0"/>
              <a:t>December 27, 2023</a:t>
            </a:r>
          </a:p>
          <a:p>
            <a:endParaRPr lang="en-US" sz="800" b="1" dirty="0"/>
          </a:p>
          <a:p>
            <a:pPr algn="r"/>
            <a:r>
              <a:rPr lang="en-US" sz="800" b="1" dirty="0"/>
              <a:t>January 24, 2024</a:t>
            </a:r>
          </a:p>
        </p:txBody>
      </p:sp>
      <p:pic>
        <p:nvPicPr>
          <p:cNvPr id="6" name="Picture 5">
            <a:extLst>
              <a:ext uri="{FF2B5EF4-FFF2-40B4-BE49-F238E27FC236}">
                <a16:creationId xmlns:a16="http://schemas.microsoft.com/office/drawing/2014/main" id="{E15517F5-8FC2-BFA1-3D7A-BD47B409AB55}"/>
              </a:ext>
            </a:extLst>
          </p:cNvPr>
          <p:cNvPicPr>
            <a:picLocks noChangeAspect="1"/>
          </p:cNvPicPr>
          <p:nvPr/>
        </p:nvPicPr>
        <p:blipFill rotWithShape="1">
          <a:blip r:embed="rId6"/>
          <a:srcRect t="2641" b="14478"/>
          <a:stretch/>
        </p:blipFill>
        <p:spPr>
          <a:xfrm>
            <a:off x="1677955" y="5625498"/>
            <a:ext cx="7070221" cy="1055537"/>
          </a:xfrm>
          <a:prstGeom prst="rect">
            <a:avLst/>
          </a:prstGeom>
        </p:spPr>
      </p:pic>
    </p:spTree>
    <p:extLst>
      <p:ext uri="{BB962C8B-B14F-4D97-AF65-F5344CB8AC3E}">
        <p14:creationId xmlns:p14="http://schemas.microsoft.com/office/powerpoint/2010/main" val="3805941784"/>
      </p:ext>
    </p:extLst>
  </p:cSld>
  <p:clrMapOvr>
    <a:masterClrMapping/>
  </p:clrMapOvr>
  <mc:AlternateContent xmlns:mc="http://schemas.openxmlformats.org/markup-compatibility/2006" xmlns:p14="http://schemas.microsoft.com/office/powerpoint/2010/main">
    <mc:Choice Requires="p14">
      <p:transition spd="slow" p14:dur="2000" advTm="148935"/>
    </mc:Choice>
    <mc:Fallback xmlns="">
      <p:transition spd="slow" advTm="14893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826936"/>
            <a:ext cx="9144000" cy="7951"/>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14" name="Title 2"/>
          <p:cNvSpPr txBox="1">
            <a:spLocks/>
          </p:cNvSpPr>
          <p:nvPr/>
        </p:nvSpPr>
        <p:spPr>
          <a:xfrm>
            <a:off x="-26126" y="241160"/>
            <a:ext cx="9194246" cy="704906"/>
          </a:xfrm>
          <a:prstGeom prst="rect">
            <a:avLst/>
          </a:prstGeom>
          <a:solidFill>
            <a:schemeClr val="bg1"/>
          </a:solidFill>
        </p:spPr>
        <p:txBody>
          <a:bodyPr vert="horz" lIns="91440" tIns="45720" rIns="91440" bIns="45720" rtlCol="0" anchor="b">
            <a:normAutofit fontScale="97500"/>
          </a:bodyPr>
          <a:lstStyle>
            <a:lvl1pPr algn="l" defTabSz="685800" rtl="0" eaLnBrk="1" latinLnBrk="0" hangingPunct="1">
              <a:lnSpc>
                <a:spcPct val="90000"/>
              </a:lnSpc>
              <a:spcBef>
                <a:spcPct val="0"/>
              </a:spcBef>
              <a:buNone/>
              <a:defRPr sz="2250" b="0" kern="1200">
                <a:solidFill>
                  <a:schemeClr val="tx2"/>
                </a:solidFill>
                <a:latin typeface="+mj-lt"/>
                <a:ea typeface="Georgia" charset="0"/>
                <a:cs typeface="Georgia" charset="0"/>
              </a:defRPr>
            </a:lvl1pPr>
          </a:lstStyle>
          <a:p>
            <a:r>
              <a:rPr lang="en-US" sz="2500" b="1" dirty="0"/>
              <a:t>  QUIKPAY – Current Activity</a:t>
            </a:r>
            <a:endParaRPr lang="en-US" sz="2400" b="1" dirty="0"/>
          </a:p>
        </p:txBody>
      </p:sp>
      <p:sp>
        <p:nvSpPr>
          <p:cNvPr id="17" name="Rectangle 16"/>
          <p:cNvSpPr/>
          <p:nvPr/>
        </p:nvSpPr>
        <p:spPr>
          <a:xfrm>
            <a:off x="1399167" y="6176993"/>
            <a:ext cx="6220326" cy="549432"/>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
          <p:cNvSpPr>
            <a:spLocks noGrp="1"/>
          </p:cNvSpPr>
          <p:nvPr>
            <p:ph type="body" idx="4294967295"/>
          </p:nvPr>
        </p:nvSpPr>
        <p:spPr>
          <a:xfrm>
            <a:off x="1968491" y="6283083"/>
            <a:ext cx="5507808" cy="504591"/>
          </a:xfrm>
          <a:prstGeom prst="rect">
            <a:avLst/>
          </a:prstGeom>
        </p:spPr>
        <p:txBody>
          <a:bodyPr/>
          <a:lstStyle/>
          <a:p>
            <a:pPr marL="38100" indent="0">
              <a:buNone/>
            </a:pPr>
            <a:r>
              <a:rPr lang="en-US" sz="1800" dirty="0"/>
              <a:t>Your Current Account Activity Updates Daily</a:t>
            </a:r>
          </a:p>
        </p:txBody>
      </p:sp>
      <p:pic>
        <p:nvPicPr>
          <p:cNvPr id="4" name="Picture 3">
            <a:extLst>
              <a:ext uri="{FF2B5EF4-FFF2-40B4-BE49-F238E27FC236}">
                <a16:creationId xmlns:a16="http://schemas.microsoft.com/office/drawing/2014/main" id="{F30B0ADB-91AB-2E9B-3F70-78300B81B3C4}"/>
              </a:ext>
            </a:extLst>
          </p:cNvPr>
          <p:cNvPicPr>
            <a:picLocks noChangeAspect="1"/>
          </p:cNvPicPr>
          <p:nvPr/>
        </p:nvPicPr>
        <p:blipFill>
          <a:blip r:embed="rId3"/>
          <a:stretch>
            <a:fillRect/>
          </a:stretch>
        </p:blipFill>
        <p:spPr>
          <a:xfrm>
            <a:off x="-62670" y="1349356"/>
            <a:ext cx="9144000" cy="1462424"/>
          </a:xfrm>
          <a:prstGeom prst="rect">
            <a:avLst/>
          </a:prstGeom>
        </p:spPr>
      </p:pic>
      <p:sp>
        <p:nvSpPr>
          <p:cNvPr id="5" name="Rectangle 4">
            <a:extLst>
              <a:ext uri="{FF2B5EF4-FFF2-40B4-BE49-F238E27FC236}">
                <a16:creationId xmlns:a16="http://schemas.microsoft.com/office/drawing/2014/main" id="{C6689C2D-E452-DFE2-0065-63F5C590582F}"/>
              </a:ext>
            </a:extLst>
          </p:cNvPr>
          <p:cNvSpPr/>
          <p:nvPr/>
        </p:nvSpPr>
        <p:spPr>
          <a:xfrm>
            <a:off x="7977672" y="1670180"/>
            <a:ext cx="1137459" cy="584234"/>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84A8C4-5799-95CA-559A-E8785C3026F9}"/>
              </a:ext>
            </a:extLst>
          </p:cNvPr>
          <p:cNvSpPr/>
          <p:nvPr/>
        </p:nvSpPr>
        <p:spPr>
          <a:xfrm>
            <a:off x="62670" y="1283496"/>
            <a:ext cx="1266244" cy="669772"/>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39F693-1FA1-AE75-01DF-78FC9389D739}"/>
              </a:ext>
            </a:extLst>
          </p:cNvPr>
          <p:cNvPicPr>
            <a:picLocks noChangeAspect="1"/>
          </p:cNvPicPr>
          <p:nvPr/>
        </p:nvPicPr>
        <p:blipFill>
          <a:blip r:embed="rId4"/>
          <a:stretch>
            <a:fillRect/>
          </a:stretch>
        </p:blipFill>
        <p:spPr>
          <a:xfrm>
            <a:off x="298579" y="2824165"/>
            <a:ext cx="8433882" cy="3299225"/>
          </a:xfrm>
          <a:prstGeom prst="rect">
            <a:avLst/>
          </a:prstGeom>
        </p:spPr>
      </p:pic>
    </p:spTree>
    <p:extLst>
      <p:ext uri="{BB962C8B-B14F-4D97-AF65-F5344CB8AC3E}">
        <p14:creationId xmlns:p14="http://schemas.microsoft.com/office/powerpoint/2010/main" val="313691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12113"/>
          <a:stretch/>
        </p:blipFill>
        <p:spPr bwMode="auto">
          <a:xfrm>
            <a:off x="0" y="1590795"/>
            <a:ext cx="9165209" cy="420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idx="10"/>
          </p:nvPr>
        </p:nvSpPr>
        <p:spPr>
          <a:xfrm>
            <a:off x="880947" y="5924089"/>
            <a:ext cx="7432854" cy="504591"/>
          </a:xfrm>
        </p:spPr>
        <p:txBody>
          <a:bodyPr/>
          <a:lstStyle/>
          <a:p>
            <a:pPr marL="38100" indent="0">
              <a:buNone/>
            </a:pPr>
            <a:r>
              <a:rPr lang="en-US" sz="1800" dirty="0"/>
              <a:t>You may give access to spouse or family, to view &amp; pay your bill</a:t>
            </a:r>
          </a:p>
        </p:txBody>
      </p:sp>
      <p:sp>
        <p:nvSpPr>
          <p:cNvPr id="3" name="Title 2"/>
          <p:cNvSpPr>
            <a:spLocks noGrp="1"/>
          </p:cNvSpPr>
          <p:nvPr>
            <p:ph type="title"/>
          </p:nvPr>
        </p:nvSpPr>
        <p:spPr>
          <a:xfrm>
            <a:off x="427101" y="744021"/>
            <a:ext cx="7886700" cy="716084"/>
          </a:xfrm>
        </p:spPr>
        <p:txBody>
          <a:bodyPr/>
          <a:lstStyle/>
          <a:p>
            <a:r>
              <a:rPr lang="en-US" sz="2800" b="1" dirty="0">
                <a:latin typeface="+mn-lt"/>
              </a:rPr>
              <a:t>QUIKPAY – Authorized Payer Access</a:t>
            </a:r>
          </a:p>
        </p:txBody>
      </p:sp>
      <p:sp>
        <p:nvSpPr>
          <p:cNvPr id="14" name="Rectangle 13"/>
          <p:cNvSpPr/>
          <p:nvPr/>
        </p:nvSpPr>
        <p:spPr>
          <a:xfrm>
            <a:off x="880947" y="5748456"/>
            <a:ext cx="7432853" cy="680224"/>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690983" y="1618921"/>
            <a:ext cx="1371600" cy="245077"/>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4"/>
          <a:srcRect l="2935" t="36114" r="82264" b="7942"/>
          <a:stretch/>
        </p:blipFill>
        <p:spPr>
          <a:xfrm>
            <a:off x="29538" y="2036621"/>
            <a:ext cx="1404161" cy="2828526"/>
          </a:xfrm>
          <a:prstGeom prst="rect">
            <a:avLst/>
          </a:prstGeom>
        </p:spPr>
      </p:pic>
      <p:sp>
        <p:nvSpPr>
          <p:cNvPr id="13" name="Rectangle 12"/>
          <p:cNvSpPr/>
          <p:nvPr/>
        </p:nvSpPr>
        <p:spPr>
          <a:xfrm>
            <a:off x="22" y="3010056"/>
            <a:ext cx="1476103" cy="409567"/>
          </a:xfrm>
          <a:prstGeom prst="rect">
            <a:avLst/>
          </a:prstGeom>
          <a:noFill/>
          <a:ln w="381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746436"/>
      </p:ext>
    </p:extLst>
  </p:cSld>
  <p:clrMapOvr>
    <a:masterClrMapping/>
  </p:clrMapOvr>
  <mc:AlternateContent xmlns:mc="http://schemas.openxmlformats.org/markup-compatibility/2006" xmlns:p14="http://schemas.microsoft.com/office/powerpoint/2010/main">
    <mc:Choice Requires="p14">
      <p:transition spd="slow" p14:dur="2000" advTm="63159"/>
    </mc:Choice>
    <mc:Fallback xmlns="">
      <p:transition spd="slow" advTm="6315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5196" y="662261"/>
            <a:ext cx="7886700" cy="868430"/>
          </a:xfrm>
        </p:spPr>
        <p:txBody>
          <a:bodyPr>
            <a:normAutofit/>
          </a:bodyPr>
          <a:lstStyle/>
          <a:p>
            <a:r>
              <a:rPr lang="en-US" sz="2400" b="1" dirty="0">
                <a:cs typeface="Arial" charset="0"/>
              </a:rPr>
              <a:t>WHAT TO EXPECT ON YOUR </a:t>
            </a:r>
            <a:r>
              <a:rPr lang="en-US" sz="2400" b="1" dirty="0" err="1">
                <a:cs typeface="Arial" charset="0"/>
              </a:rPr>
              <a:t>eBill</a:t>
            </a:r>
            <a:endParaRPr lang="en-US" sz="2400" dirty="0"/>
          </a:p>
        </p:txBody>
      </p:sp>
      <p:sp>
        <p:nvSpPr>
          <p:cNvPr id="5" name="Text Placeholder 4"/>
          <p:cNvSpPr>
            <a:spLocks noGrp="1"/>
          </p:cNvSpPr>
          <p:nvPr>
            <p:ph type="body" idx="1"/>
          </p:nvPr>
        </p:nvSpPr>
        <p:spPr>
          <a:xfrm>
            <a:off x="427100" y="1759570"/>
            <a:ext cx="8380016" cy="4655295"/>
          </a:xfrm>
        </p:spPr>
        <p:txBody>
          <a:bodyPr/>
          <a:lstStyle/>
          <a:p>
            <a:pPr marL="341313" lvl="1" indent="-280988"/>
            <a:r>
              <a:rPr lang="en-US" sz="1800" b="1" dirty="0">
                <a:solidFill>
                  <a:srgbClr val="C00000"/>
                </a:solidFill>
                <a:latin typeface="Arial" panose="020B0604020202020204" pitchFamily="34" charset="0"/>
                <a:cs typeface="Arial" panose="020B0604020202020204" pitchFamily="34" charset="0"/>
              </a:rPr>
              <a:t>CHARGES</a:t>
            </a:r>
            <a:r>
              <a:rPr lang="en-US" sz="1400" b="1" dirty="0">
                <a:solidFill>
                  <a:srgbClr val="C00000"/>
                </a:solidFill>
                <a:latin typeface="Arial" panose="020B0604020202020204" pitchFamily="34" charset="0"/>
                <a:cs typeface="Arial" panose="020B0604020202020204" pitchFamily="34" charset="0"/>
              </a:rPr>
              <a:t> </a:t>
            </a:r>
          </a:p>
          <a:p>
            <a:pPr marL="346075" lvl="1" indent="-285750">
              <a:buFont typeface="Arial" panose="020B0604020202020204" pitchFamily="34" charset="0"/>
              <a:buChar char="•"/>
            </a:pPr>
            <a:r>
              <a:rPr lang="en-US" sz="1750" dirty="0">
                <a:solidFill>
                  <a:schemeClr val="tx1"/>
                </a:solidFill>
                <a:latin typeface="Arial" panose="020B0604020202020204" pitchFamily="34" charset="0"/>
                <a:cs typeface="Arial" panose="020B0604020202020204" pitchFamily="34" charset="0"/>
              </a:rPr>
              <a:t>Tuition (charge for actual credit hours registered)</a:t>
            </a:r>
          </a:p>
          <a:p>
            <a:pPr marL="688966" lvl="2" indent="-28575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Classes added on/after December 27</a:t>
            </a:r>
            <a:r>
              <a:rPr lang="en-US" sz="1800" baseline="30000" dirty="0">
                <a:solidFill>
                  <a:schemeClr val="tx1"/>
                </a:solidFill>
                <a:latin typeface="Arial" panose="020B0604020202020204" pitchFamily="34" charset="0"/>
                <a:cs typeface="Arial" panose="020B0604020202020204" pitchFamily="34" charset="0"/>
              </a:rPr>
              <a:t>th</a:t>
            </a:r>
            <a:r>
              <a:rPr lang="en-US" sz="1800" dirty="0">
                <a:solidFill>
                  <a:schemeClr val="tx1"/>
                </a:solidFill>
                <a:latin typeface="Arial" panose="020B0604020202020204" pitchFamily="34" charset="0"/>
                <a:cs typeface="Arial" panose="020B0604020202020204" pitchFamily="34" charset="0"/>
              </a:rPr>
              <a:t> will appear on February 12</a:t>
            </a:r>
            <a:r>
              <a:rPr lang="en-US" sz="1800" baseline="30000" dirty="0">
                <a:solidFill>
                  <a:schemeClr val="tx1"/>
                </a:solidFill>
                <a:latin typeface="Arial" panose="020B0604020202020204" pitchFamily="34" charset="0"/>
                <a:cs typeface="Arial" panose="020B0604020202020204" pitchFamily="34" charset="0"/>
              </a:rPr>
              <a:t>th</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eBill</a:t>
            </a:r>
            <a:r>
              <a:rPr lang="en-US" sz="1800" dirty="0">
                <a:solidFill>
                  <a:schemeClr val="tx1"/>
                </a:solidFill>
                <a:latin typeface="Arial" panose="020B0604020202020204" pitchFamily="34" charset="0"/>
                <a:cs typeface="Arial" panose="020B0604020202020204" pitchFamily="34" charset="0"/>
              </a:rPr>
              <a:t>.</a:t>
            </a:r>
          </a:p>
          <a:p>
            <a:pPr marL="688966" lvl="2" indent="-28575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346075" lvl="1" indent="-285750">
              <a:buFont typeface="Arial" panose="020B0604020202020204" pitchFamily="34" charset="0"/>
              <a:buChar char="•"/>
            </a:pPr>
            <a:r>
              <a:rPr lang="en-US" sz="1750" dirty="0">
                <a:solidFill>
                  <a:schemeClr val="tx1"/>
                </a:solidFill>
                <a:latin typeface="Arial" panose="020B0604020202020204" pitchFamily="34" charset="0"/>
                <a:cs typeface="Arial" panose="020B0604020202020204" pitchFamily="34" charset="0"/>
              </a:rPr>
              <a:t>Mandatory and Broad-based Fees</a:t>
            </a:r>
          </a:p>
          <a:p>
            <a:pPr marL="346075" lvl="1" indent="-285750">
              <a:buFont typeface="Arial" panose="020B0604020202020204" pitchFamily="34" charset="0"/>
              <a:buChar char="•"/>
            </a:pPr>
            <a:r>
              <a:rPr lang="en-US" sz="1750" dirty="0">
                <a:solidFill>
                  <a:schemeClr val="tx1"/>
                </a:solidFill>
                <a:latin typeface="Arial" panose="020B0604020202020204" pitchFamily="34" charset="0"/>
                <a:cs typeface="Arial" panose="020B0604020202020204" pitchFamily="34" charset="0"/>
              </a:rPr>
              <a:t>Class Fees</a:t>
            </a:r>
          </a:p>
          <a:p>
            <a:pPr marL="60325" lvl="1"/>
            <a:endParaRPr lang="en-US" sz="1000" dirty="0">
              <a:solidFill>
                <a:schemeClr val="tx1"/>
              </a:solidFill>
              <a:latin typeface="Arial" panose="020B0604020202020204" pitchFamily="34" charset="0"/>
              <a:cs typeface="Arial" panose="020B0604020202020204" pitchFamily="34" charset="0"/>
            </a:endParaRPr>
          </a:p>
          <a:p>
            <a:pPr marL="346075" lvl="1" indent="-285750">
              <a:buFont typeface="Arial" panose="020B0604020202020204" pitchFamily="34" charset="0"/>
              <a:buChar char="•"/>
            </a:pPr>
            <a:r>
              <a:rPr lang="en-US" sz="1750" dirty="0">
                <a:solidFill>
                  <a:schemeClr val="tx1"/>
                </a:solidFill>
                <a:latin typeface="Arial" panose="020B0604020202020204" pitchFamily="34" charset="0"/>
                <a:cs typeface="Arial" panose="020B0604020202020204" pitchFamily="34" charset="0"/>
              </a:rPr>
              <a:t>Meal Plan</a:t>
            </a:r>
          </a:p>
          <a:p>
            <a:pPr marL="346075" lvl="1" indent="-285750">
              <a:buFont typeface="Arial" panose="020B0604020202020204" pitchFamily="34" charset="0"/>
              <a:buChar char="•"/>
            </a:pPr>
            <a:r>
              <a:rPr lang="en-US" sz="1750" dirty="0">
                <a:solidFill>
                  <a:schemeClr val="tx1"/>
                </a:solidFill>
                <a:latin typeface="Arial" panose="020B0604020202020204" pitchFamily="34" charset="0"/>
                <a:cs typeface="Arial" panose="020B0604020202020204" pitchFamily="34" charset="0"/>
              </a:rPr>
              <a:t>Campus Housing</a:t>
            </a:r>
          </a:p>
          <a:p>
            <a:pPr marL="346075" lvl="1" indent="-285750">
              <a:buFont typeface="Arial" panose="020B0604020202020204" pitchFamily="34" charset="0"/>
              <a:buChar char="•"/>
            </a:pPr>
            <a:endParaRPr lang="en-US" sz="1750" dirty="0">
              <a:solidFill>
                <a:schemeClr val="tx1"/>
              </a:solidFill>
              <a:latin typeface="Arial" panose="020B0604020202020204" pitchFamily="34" charset="0"/>
              <a:cs typeface="Arial" panose="020B0604020202020204" pitchFamily="34" charset="0"/>
            </a:endParaRPr>
          </a:p>
          <a:p>
            <a:pPr marL="346075" lvl="1" indent="-285750">
              <a:buFont typeface="Arial" panose="020B0604020202020204" pitchFamily="34" charset="0"/>
              <a:buChar char="•"/>
            </a:pPr>
            <a:r>
              <a:rPr lang="en-US" sz="1750" dirty="0">
                <a:solidFill>
                  <a:schemeClr val="tx1"/>
                </a:solidFill>
                <a:latin typeface="Arial" panose="020B0604020202020204" pitchFamily="34" charset="0"/>
                <a:cs typeface="Arial" panose="020B0604020202020204" pitchFamily="34" charset="0"/>
              </a:rPr>
              <a:t>Student Health Insurance </a:t>
            </a:r>
          </a:p>
          <a:p>
            <a:pPr marL="688966" lvl="2" indent="-285750">
              <a:lnSpc>
                <a:spcPct val="120000"/>
              </a:lnSpc>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Charged each fall and spring term to all full-time International students</a:t>
            </a:r>
          </a:p>
          <a:p>
            <a:pPr marL="688966" lvl="2" indent="-285750">
              <a:lnSpc>
                <a:spcPct val="120000"/>
              </a:lnSpc>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If you have sufficient coverage, submit an </a:t>
            </a:r>
            <a:r>
              <a:rPr lang="en-US" sz="1800" u="sng" dirty="0">
                <a:solidFill>
                  <a:schemeClr val="tx1"/>
                </a:solidFill>
                <a:latin typeface="Arial" panose="020B0604020202020204" pitchFamily="34" charset="0"/>
                <a:cs typeface="Arial" panose="020B0604020202020204" pitchFamily="34" charset="0"/>
              </a:rPr>
              <a:t>ONLINE</a:t>
            </a:r>
            <a:r>
              <a:rPr lang="en-US" sz="1800" dirty="0">
                <a:solidFill>
                  <a:schemeClr val="tx1"/>
                </a:solidFill>
                <a:latin typeface="Arial" panose="020B0604020202020204" pitchFamily="34" charset="0"/>
                <a:cs typeface="Arial" panose="020B0604020202020204" pitchFamily="34" charset="0"/>
              </a:rPr>
              <a:t> Waiver at </a:t>
            </a:r>
            <a:r>
              <a:rPr lang="en-US" sz="1800" b="1" u="sng" dirty="0">
                <a:hlinkClick r:id="rId3"/>
              </a:rPr>
              <a:t>https://buffalo.edu/studentlife/insurance</a:t>
            </a:r>
            <a:endParaRPr lang="en-US" sz="1800" dirty="0"/>
          </a:p>
          <a:p>
            <a:pPr marL="688966" lvl="2" indent="-285750">
              <a:lnSpc>
                <a:spcPct val="120000"/>
              </a:lnSpc>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Submit the Waiver BEFORE 1/24/24 Payment Due Date to avoid late fees</a:t>
            </a:r>
          </a:p>
          <a:p>
            <a:pPr marL="403216" lvl="2"/>
            <a:endParaRPr lang="en-US" sz="1600" dirty="0">
              <a:solidFill>
                <a:schemeClr val="tx1"/>
              </a:solidFill>
              <a:latin typeface="Arial" panose="020B0604020202020204" pitchFamily="34" charset="0"/>
              <a:cs typeface="Arial" panose="020B0604020202020204" pitchFamily="34" charset="0"/>
            </a:endParaRPr>
          </a:p>
          <a:p>
            <a:endParaRPr lang="en-US" dirty="0"/>
          </a:p>
        </p:txBody>
      </p:sp>
      <p:cxnSp>
        <p:nvCxnSpPr>
          <p:cNvPr id="6" name="Straight Arrow Connector 5"/>
          <p:cNvCxnSpPr>
            <a:cxnSpLocks/>
          </p:cNvCxnSpPr>
          <p:nvPr/>
        </p:nvCxnSpPr>
        <p:spPr>
          <a:xfrm flipH="1" flipV="1">
            <a:off x="8230159" y="1660079"/>
            <a:ext cx="427" cy="1193995"/>
          </a:xfrm>
          <a:prstGeom prst="straightConnector1">
            <a:avLst/>
          </a:prstGeom>
          <a:ln w="20320">
            <a:solidFill>
              <a:schemeClr val="accent1"/>
            </a:solidFill>
            <a:prstDash val="dash"/>
            <a:headEnd type="arrow"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6401627" y="2769314"/>
            <a:ext cx="350177" cy="1572679"/>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9" name="Freeform 8"/>
          <p:cNvSpPr/>
          <p:nvPr/>
        </p:nvSpPr>
        <p:spPr>
          <a:xfrm rot="10800000">
            <a:off x="8366723" y="2779950"/>
            <a:ext cx="350177" cy="156204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10" name="TextBox 9"/>
          <p:cNvSpPr txBox="1"/>
          <p:nvPr/>
        </p:nvSpPr>
        <p:spPr>
          <a:xfrm>
            <a:off x="6581186" y="2938834"/>
            <a:ext cx="1966822" cy="1384995"/>
          </a:xfrm>
          <a:prstGeom prst="rect">
            <a:avLst/>
          </a:prstGeom>
          <a:noFill/>
        </p:spPr>
        <p:txBody>
          <a:bodyPr wrap="square" rtlCol="0">
            <a:spAutoFit/>
          </a:bodyPr>
          <a:lstStyle/>
          <a:p>
            <a:pPr algn="ctr"/>
            <a:r>
              <a:rPr lang="en-US" sz="1400" b="1" dirty="0">
                <a:solidFill>
                  <a:schemeClr val="tx2"/>
                </a:solidFill>
                <a:latin typeface="+mj-lt"/>
                <a:ea typeface="Arial" charset="0"/>
                <a:cs typeface="Arial" charset="0"/>
              </a:rPr>
              <a:t>Note: </a:t>
            </a:r>
            <a:r>
              <a:rPr lang="en-US" sz="1400" dirty="0">
                <a:solidFill>
                  <a:schemeClr val="tx2"/>
                </a:solidFill>
                <a:latin typeface="+mj-lt"/>
                <a:ea typeface="Arial" charset="0"/>
                <a:cs typeface="Arial" charset="0"/>
              </a:rPr>
              <a:t>Billing is for </a:t>
            </a:r>
            <a:r>
              <a:rPr lang="en-US" sz="1400" b="1" dirty="0">
                <a:solidFill>
                  <a:schemeClr val="tx2"/>
                </a:solidFill>
                <a:latin typeface="+mj-lt"/>
                <a:ea typeface="Arial" charset="0"/>
                <a:cs typeface="Arial" charset="0"/>
              </a:rPr>
              <a:t>one semester/term</a:t>
            </a:r>
            <a:r>
              <a:rPr lang="en-US" sz="1400" dirty="0">
                <a:solidFill>
                  <a:schemeClr val="tx2"/>
                </a:solidFill>
                <a:latin typeface="+mj-lt"/>
                <a:ea typeface="Arial" charset="0"/>
                <a:cs typeface="Arial" charset="0"/>
              </a:rPr>
              <a:t>, not the full academic year</a:t>
            </a:r>
            <a:r>
              <a:rPr lang="en-US" sz="1400" dirty="0">
                <a:solidFill>
                  <a:srgbClr val="00C7B1"/>
                </a:solidFill>
                <a:latin typeface="+mj-lt"/>
                <a:ea typeface="Arial" charset="0"/>
                <a:cs typeface="Arial" charset="0"/>
              </a:rPr>
              <a:t>.</a:t>
            </a:r>
          </a:p>
          <a:p>
            <a:pPr algn="ctr"/>
            <a:endParaRPr lang="en-US" sz="1400" dirty="0">
              <a:solidFill>
                <a:schemeClr val="tx2"/>
              </a:solidFill>
              <a:latin typeface="+mj-lt"/>
              <a:ea typeface="Arial" charset="0"/>
              <a:cs typeface="Arial" charset="0"/>
            </a:endParaRPr>
          </a:p>
          <a:p>
            <a:pPr algn="ctr"/>
            <a:r>
              <a:rPr lang="en-US" sz="1400" dirty="0">
                <a:solidFill>
                  <a:schemeClr val="tx2"/>
                </a:solidFill>
                <a:latin typeface="+mj-lt"/>
                <a:ea typeface="Arial" charset="0"/>
                <a:cs typeface="Arial" charset="0"/>
              </a:rPr>
              <a:t>*except for health insurance</a:t>
            </a:r>
          </a:p>
        </p:txBody>
      </p:sp>
      <p:cxnSp>
        <p:nvCxnSpPr>
          <p:cNvPr id="14" name="Straight Arrow Connector 13"/>
          <p:cNvCxnSpPr/>
          <p:nvPr/>
        </p:nvCxnSpPr>
        <p:spPr>
          <a:xfrm>
            <a:off x="6581186" y="1653154"/>
            <a:ext cx="1649400" cy="0"/>
          </a:xfrm>
          <a:prstGeom prst="straightConnector1">
            <a:avLst/>
          </a:prstGeom>
          <a:ln w="20320">
            <a:solidFill>
              <a:schemeClr val="accent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826876"/>
      </p:ext>
    </p:extLst>
  </p:cSld>
  <p:clrMapOvr>
    <a:masterClrMapping/>
  </p:clrMapOvr>
  <mc:AlternateContent xmlns:mc="http://schemas.openxmlformats.org/markup-compatibility/2006" xmlns:p14="http://schemas.microsoft.com/office/powerpoint/2010/main">
    <mc:Choice Requires="p14">
      <p:transition spd="slow" p14:dur="2000" advTm="211385"/>
    </mc:Choice>
    <mc:Fallback xmlns="">
      <p:transition spd="slow" advTm="21138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5196" y="679420"/>
            <a:ext cx="7886700" cy="868430"/>
          </a:xfrm>
        </p:spPr>
        <p:txBody>
          <a:bodyPr>
            <a:normAutofit/>
          </a:bodyPr>
          <a:lstStyle/>
          <a:p>
            <a:r>
              <a:rPr lang="en-US" sz="2400" b="1" dirty="0">
                <a:cs typeface="Arial" charset="0"/>
              </a:rPr>
              <a:t>WHAT TO EXPECT ON YOUR </a:t>
            </a:r>
            <a:r>
              <a:rPr lang="en-US" sz="2400" b="1" dirty="0" err="1">
                <a:cs typeface="Arial" charset="0"/>
              </a:rPr>
              <a:t>eBill</a:t>
            </a:r>
            <a:endParaRPr lang="en-US" sz="2400" dirty="0"/>
          </a:p>
        </p:txBody>
      </p:sp>
      <p:sp>
        <p:nvSpPr>
          <p:cNvPr id="5" name="Text Placeholder 4"/>
          <p:cNvSpPr>
            <a:spLocks noGrp="1"/>
          </p:cNvSpPr>
          <p:nvPr>
            <p:ph type="body" idx="1"/>
          </p:nvPr>
        </p:nvSpPr>
        <p:spPr>
          <a:xfrm>
            <a:off x="427100" y="1718204"/>
            <a:ext cx="7284915" cy="3790483"/>
          </a:xfrm>
        </p:spPr>
        <p:txBody>
          <a:bodyPr/>
          <a:lstStyle/>
          <a:p>
            <a:pPr marL="341313" lvl="1" indent="-280988"/>
            <a:r>
              <a:rPr lang="en-US" sz="1800" b="1" dirty="0">
                <a:solidFill>
                  <a:srgbClr val="C00000"/>
                </a:solidFill>
                <a:latin typeface="Arial" panose="020B0604020202020204" pitchFamily="34" charset="0"/>
                <a:cs typeface="Arial" panose="020B0604020202020204" pitchFamily="34" charset="0"/>
              </a:rPr>
              <a:t>PAYMENTS AND ANTICIPATED FINANCIAL AID</a:t>
            </a:r>
          </a:p>
          <a:p>
            <a:pPr marL="341313" lvl="1" indent="-280988"/>
            <a:endParaRPr lang="en-US" sz="1800" b="1" dirty="0">
              <a:solidFill>
                <a:srgbClr val="C00000"/>
              </a:solidFill>
              <a:latin typeface="Arial" panose="020B0604020202020204" pitchFamily="34" charset="0"/>
              <a:cs typeface="Arial" panose="020B0604020202020204" pitchFamily="34" charset="0"/>
            </a:endParaRPr>
          </a:p>
          <a:p>
            <a:pPr marL="514342" lvl="1" indent="-171450">
              <a:buFont typeface="Arial" panose="020B0604020202020204" pitchFamily="34" charset="0"/>
              <a:buChar char="•"/>
            </a:pPr>
            <a:r>
              <a:rPr lang="en-US" sz="1750" dirty="0">
                <a:solidFill>
                  <a:schemeClr val="tx1"/>
                </a:solidFill>
                <a:latin typeface="Arial" panose="020B0604020202020204" pitchFamily="34" charset="0"/>
                <a:cs typeface="Arial" panose="020B0604020202020204" pitchFamily="34" charset="0"/>
              </a:rPr>
              <a:t>Tuition and housing </a:t>
            </a:r>
            <a:r>
              <a:rPr lang="en-US" sz="1750" b="1" dirty="0">
                <a:solidFill>
                  <a:schemeClr val="tx1"/>
                </a:solidFill>
                <a:latin typeface="Arial" panose="020B0604020202020204" pitchFamily="34" charset="0"/>
                <a:cs typeface="Arial" panose="020B0604020202020204" pitchFamily="34" charset="0"/>
              </a:rPr>
              <a:t>deposits will be deducted</a:t>
            </a:r>
          </a:p>
          <a:p>
            <a:pPr lvl="1"/>
            <a:endParaRPr lang="en-US" sz="1750" b="1" dirty="0">
              <a:solidFill>
                <a:schemeClr val="tx1"/>
              </a:solidFill>
              <a:latin typeface="Arial" panose="020B0604020202020204" pitchFamily="34" charset="0"/>
              <a:cs typeface="Arial" panose="020B0604020202020204" pitchFamily="34" charset="0"/>
            </a:endParaRPr>
          </a:p>
          <a:p>
            <a:pPr marL="514342" lvl="1" indent="-171450">
              <a:buFont typeface="Arial" panose="020B0604020202020204" pitchFamily="34" charset="0"/>
              <a:buChar char="•"/>
            </a:pPr>
            <a:r>
              <a:rPr lang="en-US" sz="1750" b="1" dirty="0">
                <a:solidFill>
                  <a:schemeClr val="tx1"/>
                </a:solidFill>
                <a:latin typeface="Arial" panose="020B0604020202020204" pitchFamily="34" charset="0"/>
                <a:cs typeface="Arial" panose="020B0604020202020204" pitchFamily="34" charset="0"/>
              </a:rPr>
              <a:t>Anticipated aid will be deducted </a:t>
            </a:r>
            <a:r>
              <a:rPr lang="en-US" sz="1750" dirty="0">
                <a:solidFill>
                  <a:schemeClr val="tx1"/>
                </a:solidFill>
                <a:latin typeface="Arial" panose="020B0604020202020204" pitchFamily="34" charset="0"/>
                <a:cs typeface="Arial" panose="020B0604020202020204" pitchFamily="34" charset="0"/>
              </a:rPr>
              <a:t>to calculate amount due</a:t>
            </a:r>
          </a:p>
          <a:p>
            <a:pPr marL="857233" lvl="2" indent="-171450">
              <a:buFont typeface="Arial" panose="020B0604020202020204" pitchFamily="34" charset="0"/>
              <a:buChar char="•"/>
            </a:pPr>
            <a:r>
              <a:rPr lang="en-US" sz="1800" dirty="0">
                <a:solidFill>
                  <a:schemeClr val="tx1"/>
                </a:solidFill>
              </a:rPr>
              <a:t>Must complete To-Do List items for aid to show on your </a:t>
            </a:r>
            <a:r>
              <a:rPr lang="en-US" sz="1800" dirty="0" err="1">
                <a:solidFill>
                  <a:schemeClr val="tx1"/>
                </a:solidFill>
              </a:rPr>
              <a:t>eBill</a:t>
            </a:r>
            <a:r>
              <a:rPr lang="en-US" sz="1800" dirty="0">
                <a:solidFill>
                  <a:schemeClr val="tx1"/>
                </a:solidFill>
              </a:rPr>
              <a:t>.</a:t>
            </a:r>
          </a:p>
          <a:p>
            <a:pPr marL="857233" lvl="2" indent="-171450">
              <a:buFont typeface="Arial" panose="020B0604020202020204" pitchFamily="34" charset="0"/>
              <a:buChar char="•"/>
            </a:pPr>
            <a:r>
              <a:rPr lang="en-US" sz="1800" dirty="0">
                <a:solidFill>
                  <a:schemeClr val="tx1"/>
                </a:solidFill>
              </a:rPr>
              <a:t>If aid is cancelled due to ineligibility, might result in a balance.</a:t>
            </a:r>
          </a:p>
          <a:p>
            <a:pPr marL="857233" lvl="2" indent="-171450">
              <a:buFont typeface="Arial" panose="020B0604020202020204" pitchFamily="34" charset="0"/>
              <a:buChar char="•"/>
            </a:pPr>
            <a:r>
              <a:rPr lang="en-US" sz="1800" dirty="0">
                <a:solidFill>
                  <a:schemeClr val="tx1"/>
                </a:solidFill>
              </a:rPr>
              <a:t>Missing expected aid on your </a:t>
            </a:r>
            <a:r>
              <a:rPr lang="en-US" sz="1800" dirty="0" err="1">
                <a:solidFill>
                  <a:schemeClr val="tx1"/>
                </a:solidFill>
              </a:rPr>
              <a:t>eBill</a:t>
            </a:r>
            <a:r>
              <a:rPr lang="en-US" sz="1800" dirty="0">
                <a:solidFill>
                  <a:schemeClr val="tx1"/>
                </a:solidFill>
              </a:rPr>
              <a:t>? </a:t>
            </a:r>
          </a:p>
          <a:p>
            <a:pPr lvl="2"/>
            <a:r>
              <a:rPr lang="en-US" sz="1800" dirty="0">
                <a:solidFill>
                  <a:schemeClr val="tx1"/>
                </a:solidFill>
              </a:rPr>
              <a:t>    </a:t>
            </a:r>
            <a:r>
              <a:rPr lang="en-US" sz="1800" b="1" dirty="0">
                <a:solidFill>
                  <a:schemeClr val="tx1"/>
                </a:solidFill>
              </a:rPr>
              <a:t>Contact the Financial Aid office</a:t>
            </a:r>
            <a:endParaRPr lang="en-US" sz="1800" dirty="0"/>
          </a:p>
          <a:p>
            <a:pPr marL="514342" lvl="1" indent="-171450">
              <a:buFont typeface="Arial" panose="020B0604020202020204" pitchFamily="34" charset="0"/>
              <a:buChar char="•"/>
            </a:pPr>
            <a:endParaRPr lang="en-US" sz="800" dirty="0">
              <a:solidFill>
                <a:schemeClr val="tx1"/>
              </a:solidFill>
              <a:latin typeface="Arial" panose="020B0604020202020204" pitchFamily="34" charset="0"/>
              <a:cs typeface="Arial" panose="020B0604020202020204" pitchFamily="34" charset="0"/>
            </a:endParaRPr>
          </a:p>
          <a:p>
            <a:pPr lvl="1"/>
            <a:endParaRPr lang="en-US" sz="1600" dirty="0">
              <a:solidFill>
                <a:schemeClr val="tx1"/>
              </a:solidFill>
              <a:latin typeface="Arial" panose="020B0604020202020204" pitchFamily="34" charset="0"/>
              <a:cs typeface="Arial" panose="020B0604020202020204" pitchFamily="34" charset="0"/>
            </a:endParaRPr>
          </a:p>
          <a:p>
            <a:pPr lvl="2"/>
            <a:endParaRPr lang="en-US" sz="800" dirty="0">
              <a:solidFill>
                <a:schemeClr val="tx1"/>
              </a:solidFill>
              <a:latin typeface="Arial" panose="020B0604020202020204" pitchFamily="34" charset="0"/>
              <a:cs typeface="Arial" panose="020B0604020202020204" pitchFamily="34" charset="0"/>
            </a:endParaRPr>
          </a:p>
          <a:p>
            <a:endParaRPr lang="en-US" dirty="0"/>
          </a:p>
        </p:txBody>
      </p:sp>
      <p:cxnSp>
        <p:nvCxnSpPr>
          <p:cNvPr id="6" name="Straight Arrow Connector 5"/>
          <p:cNvCxnSpPr/>
          <p:nvPr/>
        </p:nvCxnSpPr>
        <p:spPr>
          <a:xfrm flipH="1">
            <a:off x="0" y="5020725"/>
            <a:ext cx="2424022" cy="0"/>
          </a:xfrm>
          <a:prstGeom prst="straightConnector1">
            <a:avLst/>
          </a:prstGeom>
          <a:ln w="20320">
            <a:solidFill>
              <a:schemeClr val="accent1"/>
            </a:solidFill>
            <a:prstDash val="dash"/>
            <a:headEnd type="arrow"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2419590" y="4529799"/>
            <a:ext cx="487198" cy="1988704"/>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10" name="Freeform 9"/>
          <p:cNvSpPr/>
          <p:nvPr/>
        </p:nvSpPr>
        <p:spPr>
          <a:xfrm rot="10800000">
            <a:off x="6008567" y="4515730"/>
            <a:ext cx="487198" cy="2008445"/>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11" name="TextBox 10"/>
          <p:cNvSpPr txBox="1"/>
          <p:nvPr/>
        </p:nvSpPr>
        <p:spPr>
          <a:xfrm>
            <a:off x="2452726" y="4681616"/>
            <a:ext cx="4098437" cy="1754326"/>
          </a:xfrm>
          <a:prstGeom prst="rect">
            <a:avLst/>
          </a:prstGeom>
          <a:noFill/>
        </p:spPr>
        <p:txBody>
          <a:bodyPr wrap="square" rtlCol="0">
            <a:spAutoFit/>
          </a:bodyPr>
          <a:lstStyle/>
          <a:p>
            <a:pPr algn="ctr">
              <a:buClr>
                <a:srgbClr val="005BBB"/>
              </a:buClr>
            </a:pPr>
            <a:r>
              <a:rPr lang="en-US" dirty="0">
                <a:solidFill>
                  <a:srgbClr val="005BBB"/>
                </a:solidFill>
              </a:rPr>
              <a:t>Pay the amount due by due date to </a:t>
            </a:r>
          </a:p>
          <a:p>
            <a:pPr algn="ctr">
              <a:buClr>
                <a:srgbClr val="005BBB"/>
              </a:buClr>
            </a:pPr>
            <a:r>
              <a:rPr lang="en-US" b="1" dirty="0">
                <a:solidFill>
                  <a:srgbClr val="005BBB"/>
                </a:solidFill>
              </a:rPr>
              <a:t>avoid late payment fees</a:t>
            </a:r>
            <a:r>
              <a:rPr lang="en-US" dirty="0">
                <a:solidFill>
                  <a:srgbClr val="005BBB"/>
                </a:solidFill>
              </a:rPr>
              <a:t>. </a:t>
            </a:r>
          </a:p>
          <a:p>
            <a:pPr algn="ctr">
              <a:buClr>
                <a:srgbClr val="005BBB"/>
              </a:buClr>
            </a:pPr>
            <a:r>
              <a:rPr lang="en-US" dirty="0">
                <a:solidFill>
                  <a:srgbClr val="005BBB"/>
                </a:solidFill>
              </a:rPr>
              <a:t>Do </a:t>
            </a:r>
            <a:r>
              <a:rPr lang="en-US" u="sng" dirty="0">
                <a:solidFill>
                  <a:srgbClr val="005BBB"/>
                </a:solidFill>
              </a:rPr>
              <a:t>not</a:t>
            </a:r>
            <a:r>
              <a:rPr lang="en-US" dirty="0">
                <a:solidFill>
                  <a:srgbClr val="005BBB"/>
                </a:solidFill>
              </a:rPr>
              <a:t> wait for a revised bill.</a:t>
            </a:r>
          </a:p>
          <a:p>
            <a:pPr algn="ctr">
              <a:buClr>
                <a:srgbClr val="005BBB"/>
              </a:buClr>
            </a:pPr>
            <a:br>
              <a:rPr lang="en-US" dirty="0">
                <a:solidFill>
                  <a:srgbClr val="005BBB"/>
                </a:solidFill>
              </a:rPr>
            </a:br>
            <a:r>
              <a:rPr lang="en-US" b="1" dirty="0">
                <a:solidFill>
                  <a:srgbClr val="005BBB"/>
                </a:solidFill>
              </a:rPr>
              <a:t>Holds</a:t>
            </a:r>
            <a:r>
              <a:rPr lang="en-US" dirty="0">
                <a:solidFill>
                  <a:srgbClr val="005BBB"/>
                </a:solidFill>
              </a:rPr>
              <a:t> will be placed on unpaid bills </a:t>
            </a:r>
          </a:p>
          <a:p>
            <a:pPr algn="ctr">
              <a:buClr>
                <a:srgbClr val="005BBB"/>
              </a:buClr>
            </a:pPr>
            <a:r>
              <a:rPr lang="en-US" dirty="0">
                <a:solidFill>
                  <a:srgbClr val="005BBB"/>
                </a:solidFill>
              </a:rPr>
              <a:t>after 60 days from bill date.</a:t>
            </a:r>
          </a:p>
        </p:txBody>
      </p:sp>
    </p:spTree>
    <p:extLst>
      <p:ext uri="{BB962C8B-B14F-4D97-AF65-F5344CB8AC3E}">
        <p14:creationId xmlns:p14="http://schemas.microsoft.com/office/powerpoint/2010/main" val="2014237204"/>
      </p:ext>
    </p:extLst>
  </p:cSld>
  <p:clrMapOvr>
    <a:masterClrMapping/>
  </p:clrMapOvr>
  <mc:AlternateContent xmlns:mc="http://schemas.openxmlformats.org/markup-compatibility/2006" xmlns:p14="http://schemas.microsoft.com/office/powerpoint/2010/main">
    <mc:Choice Requires="p14">
      <p:transition spd="slow" p14:dur="2000" advTm="125137"/>
    </mc:Choice>
    <mc:Fallback xmlns="">
      <p:transition spd="slow" advTm="12513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5196" y="817966"/>
            <a:ext cx="7886700" cy="868430"/>
          </a:xfrm>
        </p:spPr>
        <p:txBody>
          <a:bodyPr>
            <a:normAutofit/>
          </a:bodyPr>
          <a:lstStyle/>
          <a:p>
            <a:r>
              <a:rPr lang="en-US" sz="2400" b="1" dirty="0">
                <a:cs typeface="Arial" charset="0"/>
              </a:rPr>
              <a:t>HOW TO PAY YOUR </a:t>
            </a:r>
            <a:r>
              <a:rPr lang="en-US" sz="2400" b="1" dirty="0" err="1">
                <a:cs typeface="Arial" charset="0"/>
              </a:rPr>
              <a:t>eBill</a:t>
            </a:r>
            <a:endParaRPr lang="en-US" sz="2400" dirty="0"/>
          </a:p>
        </p:txBody>
      </p:sp>
      <p:sp>
        <p:nvSpPr>
          <p:cNvPr id="5" name="Text Placeholder 4"/>
          <p:cNvSpPr>
            <a:spLocks noGrp="1"/>
          </p:cNvSpPr>
          <p:nvPr>
            <p:ph type="body" idx="1"/>
          </p:nvPr>
        </p:nvSpPr>
        <p:spPr>
          <a:xfrm>
            <a:off x="427100" y="1898309"/>
            <a:ext cx="8552777" cy="4420604"/>
          </a:xfrm>
        </p:spPr>
        <p:txBody>
          <a:bodyPr/>
          <a:lstStyle/>
          <a:p>
            <a:pPr marL="341313" lvl="1" indent="-280988"/>
            <a:r>
              <a:rPr lang="en-US" sz="1800" b="1" dirty="0">
                <a:solidFill>
                  <a:srgbClr val="C00000"/>
                </a:solidFill>
                <a:latin typeface="Arial" panose="020B0604020202020204" pitchFamily="34" charset="0"/>
                <a:cs typeface="Arial" panose="020B0604020202020204" pitchFamily="34" charset="0"/>
              </a:rPr>
              <a:t>ONLINE PAYMENTS</a:t>
            </a:r>
          </a:p>
          <a:p>
            <a:pPr marL="514342" lvl="1" indent="-171450">
              <a:buFont typeface="Arial" panose="020B0604020202020204" pitchFamily="34" charset="0"/>
              <a:buChar char="•"/>
            </a:pPr>
            <a:r>
              <a:rPr lang="en-US" sz="1750" b="1" dirty="0" err="1">
                <a:solidFill>
                  <a:schemeClr val="tx1"/>
                </a:solidFill>
                <a:latin typeface="Arial" panose="020B0604020202020204" pitchFamily="34" charset="0"/>
                <a:cs typeface="Arial" panose="020B0604020202020204" pitchFamily="34" charset="0"/>
              </a:rPr>
              <a:t>eCheck</a:t>
            </a:r>
            <a:r>
              <a:rPr lang="en-US" sz="1750" dirty="0">
                <a:solidFill>
                  <a:schemeClr val="tx1"/>
                </a:solidFill>
                <a:latin typeface="Arial" panose="020B0604020202020204" pitchFamily="34" charset="0"/>
                <a:cs typeface="Arial" panose="020B0604020202020204" pitchFamily="34" charset="0"/>
              </a:rPr>
              <a:t> from your personal US bank account – be aware of your daily max limit</a:t>
            </a:r>
          </a:p>
          <a:p>
            <a:pPr lvl="1"/>
            <a:endParaRPr lang="en-US" sz="1750" dirty="0">
              <a:solidFill>
                <a:schemeClr val="tx1"/>
              </a:solidFill>
              <a:latin typeface="Arial" panose="020B0604020202020204" pitchFamily="34" charset="0"/>
              <a:cs typeface="Arial" panose="020B0604020202020204" pitchFamily="34" charset="0"/>
            </a:endParaRPr>
          </a:p>
          <a:p>
            <a:pPr marL="514342" lvl="1" indent="-171450">
              <a:buFont typeface="Arial" panose="020B0604020202020204" pitchFamily="34" charset="0"/>
              <a:buChar char="•"/>
            </a:pPr>
            <a:r>
              <a:rPr lang="en-US" sz="1750" b="1" dirty="0">
                <a:solidFill>
                  <a:schemeClr val="tx1"/>
                </a:solidFill>
                <a:latin typeface="Arial" panose="020B0604020202020204" pitchFamily="34" charset="0"/>
                <a:cs typeface="Arial" panose="020B0604020202020204" pitchFamily="34" charset="0"/>
              </a:rPr>
              <a:t>International</a:t>
            </a:r>
            <a:r>
              <a:rPr lang="en-US" sz="1750" dirty="0">
                <a:solidFill>
                  <a:schemeClr val="tx1"/>
                </a:solidFill>
                <a:latin typeface="Arial" panose="020B0604020202020204" pitchFamily="34" charset="0"/>
                <a:cs typeface="Arial" panose="020B0604020202020204" pitchFamily="34" charset="0"/>
              </a:rPr>
              <a:t> </a:t>
            </a:r>
            <a:r>
              <a:rPr lang="en-US" sz="1750" b="1" dirty="0">
                <a:solidFill>
                  <a:schemeClr val="tx1"/>
                </a:solidFill>
                <a:latin typeface="Arial" panose="020B0604020202020204" pitchFamily="34" charset="0"/>
                <a:cs typeface="Arial" panose="020B0604020202020204" pitchFamily="34" charset="0"/>
              </a:rPr>
              <a:t>Payments </a:t>
            </a:r>
            <a:r>
              <a:rPr lang="en-US" sz="1750" dirty="0">
                <a:solidFill>
                  <a:schemeClr val="tx1"/>
                </a:solidFill>
                <a:latin typeface="Arial" panose="020B0604020202020204" pitchFamily="34" charset="0"/>
                <a:cs typeface="Arial" panose="020B0604020202020204" pitchFamily="34" charset="0"/>
              </a:rPr>
              <a:t>by</a:t>
            </a:r>
            <a:r>
              <a:rPr lang="en-US" sz="1750" b="1" dirty="0">
                <a:solidFill>
                  <a:schemeClr val="tx1"/>
                </a:solidFill>
                <a:latin typeface="Arial" panose="020B0604020202020204" pitchFamily="34" charset="0"/>
                <a:cs typeface="Arial" panose="020B0604020202020204" pitchFamily="34" charset="0"/>
              </a:rPr>
              <a:t> </a:t>
            </a:r>
            <a:r>
              <a:rPr lang="en-US" sz="1750" dirty="0" err="1">
                <a:solidFill>
                  <a:schemeClr val="tx1"/>
                </a:solidFill>
              </a:rPr>
              <a:t>Flywire</a:t>
            </a:r>
            <a:r>
              <a:rPr lang="en-US" sz="1750" dirty="0">
                <a:solidFill>
                  <a:schemeClr val="tx1"/>
                </a:solidFill>
              </a:rPr>
              <a:t> - offers multiple payment options and excellent foreign exchange rates. They’ll ensure your payment arrives safely and accurately.</a:t>
            </a:r>
            <a:endParaRPr lang="en-US" sz="1750" dirty="0">
              <a:solidFill>
                <a:schemeClr val="tx1"/>
              </a:solidFill>
              <a:latin typeface="Arial" panose="020B0604020202020204" pitchFamily="34" charset="0"/>
              <a:cs typeface="Arial" panose="020B0604020202020204" pitchFamily="34" charset="0"/>
            </a:endParaRPr>
          </a:p>
          <a:p>
            <a:pPr lvl="1"/>
            <a:r>
              <a:rPr lang="en-US" sz="1750" dirty="0">
                <a:solidFill>
                  <a:schemeClr val="tx1"/>
                </a:solidFill>
                <a:latin typeface="Arial" panose="020B0604020202020204" pitchFamily="34" charset="0"/>
                <a:cs typeface="Arial" panose="020B0604020202020204" pitchFamily="34" charset="0"/>
              </a:rPr>
              <a:t>.</a:t>
            </a:r>
          </a:p>
          <a:p>
            <a:pPr marL="514342" lvl="1" indent="-171450">
              <a:buFont typeface="Arial" panose="020B0604020202020204" pitchFamily="34" charset="0"/>
              <a:buChar char="•"/>
            </a:pPr>
            <a:r>
              <a:rPr lang="en-US" sz="1750" b="1" dirty="0">
                <a:solidFill>
                  <a:schemeClr val="tx1"/>
                </a:solidFill>
                <a:latin typeface="Arial" panose="020B0604020202020204" pitchFamily="34" charset="0"/>
                <a:cs typeface="Arial" panose="020B0604020202020204" pitchFamily="34" charset="0"/>
              </a:rPr>
              <a:t>Credit Card </a:t>
            </a:r>
            <a:r>
              <a:rPr lang="en-US" sz="1750" dirty="0">
                <a:solidFill>
                  <a:schemeClr val="tx1"/>
                </a:solidFill>
                <a:latin typeface="Arial" panose="020B0604020202020204" pitchFamily="34" charset="0"/>
                <a:cs typeface="Arial" panose="020B0604020202020204" pitchFamily="34" charset="0"/>
              </a:rPr>
              <a:t>– MasterCard, Visa, Discover, American Express</a:t>
            </a:r>
          </a:p>
          <a:p>
            <a:pPr marL="857233" lvl="2"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Credit card payments can </a:t>
            </a:r>
            <a:r>
              <a:rPr lang="en-US" sz="1600" u="sng" dirty="0">
                <a:solidFill>
                  <a:schemeClr val="tx1"/>
                </a:solidFill>
                <a:latin typeface="Arial" panose="020B0604020202020204" pitchFamily="34" charset="0"/>
                <a:cs typeface="Arial" panose="020B0604020202020204" pitchFamily="34" charset="0"/>
              </a:rPr>
              <a:t>only</a:t>
            </a:r>
            <a:r>
              <a:rPr lang="en-US" sz="1600" dirty="0">
                <a:solidFill>
                  <a:schemeClr val="tx1"/>
                </a:solidFill>
                <a:latin typeface="Arial" panose="020B0604020202020204" pitchFamily="34" charset="0"/>
                <a:cs typeface="Arial" panose="020B0604020202020204" pitchFamily="34" charset="0"/>
              </a:rPr>
              <a:t> be made online</a:t>
            </a:r>
          </a:p>
          <a:p>
            <a:pPr marL="857233" lvl="2"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Spouse/Family need authorized payer access</a:t>
            </a:r>
          </a:p>
          <a:p>
            <a:pPr marL="857233" lvl="2" indent="-171450">
              <a:lnSpc>
                <a:spcPct val="80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No convenience fee</a:t>
            </a:r>
          </a:p>
          <a:p>
            <a:pPr marL="344487" lvl="1"/>
            <a:endParaRPr lang="en-US" sz="1100" b="1" dirty="0">
              <a:solidFill>
                <a:srgbClr val="C00000"/>
              </a:solidFill>
              <a:latin typeface="Arial" panose="020B0604020202020204" pitchFamily="34" charset="0"/>
              <a:cs typeface="Arial" panose="020B0604020202020204" pitchFamily="34" charset="0"/>
            </a:endParaRPr>
          </a:p>
          <a:p>
            <a:pPr marL="341313" lvl="1" indent="-280988"/>
            <a:r>
              <a:rPr lang="en-US" sz="1800" b="1" dirty="0">
                <a:solidFill>
                  <a:srgbClr val="C00000"/>
                </a:solidFill>
                <a:latin typeface="Arial" panose="020B0604020202020204" pitchFamily="34" charset="0"/>
                <a:cs typeface="Arial" panose="020B0604020202020204" pitchFamily="34" charset="0"/>
              </a:rPr>
              <a:t>MAIL A PERSONAL CHECK </a:t>
            </a:r>
          </a:p>
          <a:p>
            <a:pPr lvl="1"/>
            <a:r>
              <a:rPr lang="en-US" sz="1750" dirty="0">
                <a:solidFill>
                  <a:schemeClr val="tx1"/>
                </a:solidFill>
                <a:latin typeface="Arial" panose="020B0604020202020204" pitchFamily="34" charset="0"/>
                <a:cs typeface="Arial" panose="020B0604020202020204" pitchFamily="34" charset="0"/>
              </a:rPr>
              <a:t>University at Buffalo</a:t>
            </a:r>
          </a:p>
          <a:p>
            <a:pPr lvl="1"/>
            <a:r>
              <a:rPr lang="en-US" sz="1750" dirty="0">
                <a:solidFill>
                  <a:schemeClr val="tx1"/>
                </a:solidFill>
                <a:latin typeface="Arial" panose="020B0604020202020204" pitchFamily="34" charset="0"/>
                <a:cs typeface="Arial" panose="020B0604020202020204" pitchFamily="34" charset="0"/>
              </a:rPr>
              <a:t>PO Box 10068</a:t>
            </a:r>
          </a:p>
          <a:p>
            <a:pPr lvl="1"/>
            <a:r>
              <a:rPr lang="en-US" sz="1750" dirty="0">
                <a:solidFill>
                  <a:schemeClr val="tx1"/>
                </a:solidFill>
                <a:latin typeface="Arial" panose="020B0604020202020204" pitchFamily="34" charset="0"/>
                <a:cs typeface="Arial" panose="020B0604020202020204" pitchFamily="34" charset="0"/>
              </a:rPr>
              <a:t>Albany, NY 12201-5068</a:t>
            </a:r>
          </a:p>
          <a:p>
            <a:pPr lvl="2"/>
            <a:endParaRPr lang="en-US" sz="1200" dirty="0">
              <a:solidFill>
                <a:schemeClr val="tx1"/>
              </a:solidFill>
              <a:latin typeface="Arial" panose="020B0604020202020204" pitchFamily="34" charset="0"/>
              <a:cs typeface="Arial" panose="020B0604020202020204" pitchFamily="34" charset="0"/>
            </a:endParaRPr>
          </a:p>
          <a:p>
            <a:pPr lvl="1"/>
            <a:endParaRPr lang="en-US" sz="1600" dirty="0">
              <a:solidFill>
                <a:schemeClr val="tx1"/>
              </a:solidFill>
              <a:latin typeface="Arial" panose="020B0604020202020204" pitchFamily="34" charset="0"/>
              <a:cs typeface="Arial" panose="020B0604020202020204" pitchFamily="34" charset="0"/>
            </a:endParaRPr>
          </a:p>
          <a:p>
            <a:pPr lvl="2"/>
            <a:endParaRPr lang="en-US" sz="800" dirty="0">
              <a:solidFill>
                <a:schemeClr val="tx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97906721"/>
      </p:ext>
    </p:extLst>
  </p:cSld>
  <p:clrMapOvr>
    <a:masterClrMapping/>
  </p:clrMapOvr>
  <mc:AlternateContent xmlns:mc="http://schemas.openxmlformats.org/markup-compatibility/2006" xmlns:p14="http://schemas.microsoft.com/office/powerpoint/2010/main">
    <mc:Choice Requires="p14">
      <p:transition spd="slow" p14:dur="2000" advTm="251775"/>
    </mc:Choice>
    <mc:Fallback xmlns="">
      <p:transition spd="slow" advTm="251775"/>
    </mc:Fallback>
  </mc:AlternateContent>
</p:sld>
</file>

<file path=ppt/theme/theme1.xml><?xml version="1.0" encoding="utf-8"?>
<a:theme xmlns:a="http://schemas.openxmlformats.org/drawingml/2006/main" name="UB Powerpoint Template">
  <a:themeElements>
    <a:clrScheme name="UB Color Palette">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5129</TotalTime>
  <Words>2743</Words>
  <Application>Microsoft Office PowerPoint</Application>
  <PresentationFormat>On-screen Show (4:3)</PresentationFormat>
  <Paragraphs>182</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Unicode MS</vt:lpstr>
      <vt:lpstr>Georgia</vt:lpstr>
      <vt:lpstr>LucidaGrande</vt:lpstr>
      <vt:lpstr>UB Powerpoint Template</vt:lpstr>
      <vt:lpstr>Paying For College</vt:lpstr>
      <vt:lpstr>eBill Notification</vt:lpstr>
      <vt:lpstr>HUB STUDENT CENTER</vt:lpstr>
      <vt:lpstr>PowerPoint Presentation</vt:lpstr>
      <vt:lpstr>PowerPoint Presentation</vt:lpstr>
      <vt:lpstr>QUIKPAY – Authorized Payer Access</vt:lpstr>
      <vt:lpstr>WHAT TO EXPECT ON YOUR eBill</vt:lpstr>
      <vt:lpstr>WHAT TO EXPECT ON YOUR eBill</vt:lpstr>
      <vt:lpstr>HOW TO PAY YOUR eBill</vt:lpstr>
      <vt:lpstr>PowerPoint Presentation</vt:lpstr>
      <vt:lpstr>HOW TO PAY YOUR eBill</vt:lpstr>
      <vt:lpstr>PowerPoint Presentation</vt:lpstr>
      <vt:lpstr>PowerPoint Presentation</vt:lpstr>
      <vt:lpstr>STUDENT ACCOUNTS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 Powerpoint Template</dc:title>
  <dc:creator>Microsoft Office User</dc:creator>
  <cp:lastModifiedBy>Christy Guzman</cp:lastModifiedBy>
  <cp:revision>338</cp:revision>
  <cp:lastPrinted>2015-10-19T19:01:41Z</cp:lastPrinted>
  <dcterms:created xsi:type="dcterms:W3CDTF">2016-06-28T14:05:07Z</dcterms:created>
  <dcterms:modified xsi:type="dcterms:W3CDTF">2023-11-20T20:23:50Z</dcterms:modified>
</cp:coreProperties>
</file>